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4"/>
  </p:notesMasterIdLst>
  <p:sldIdLst>
    <p:sldId id="261" r:id="rId2"/>
    <p:sldId id="269" r:id="rId3"/>
    <p:sldId id="257" r:id="rId4"/>
    <p:sldId id="258" r:id="rId5"/>
    <p:sldId id="259" r:id="rId6"/>
    <p:sldId id="260" r:id="rId7"/>
    <p:sldId id="262" r:id="rId8"/>
    <p:sldId id="263" r:id="rId9"/>
    <p:sldId id="266" r:id="rId10"/>
    <p:sldId id="264"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ap vanlakerveld" initials="jv" lastIdx="1" clrIdx="0">
    <p:extLst>
      <p:ext uri="{19B8F6BF-5375-455C-9EA6-DF929625EA0E}">
        <p15:presenceInfo xmlns:p15="http://schemas.microsoft.com/office/powerpoint/2012/main" userId="821bb4310d7415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303" autoAdjust="0"/>
  </p:normalViewPr>
  <p:slideViewPr>
    <p:cSldViewPr snapToGrid="0">
      <p:cViewPr varScale="1">
        <p:scale>
          <a:sx n="84" d="100"/>
          <a:sy n="84" d="100"/>
        </p:scale>
        <p:origin x="816" y="9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A8916C-3020-4AC4-9D7C-B67A769F8E96}" type="datetimeFigureOut">
              <a:rPr lang="nl-NL" smtClean="0"/>
              <a:t>3-9-2026</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19AAA-DE15-457F-8DAB-D5EBA800F66D}" type="slidenum">
              <a:rPr lang="nl-NL" smtClean="0"/>
              <a:t>‹#›</a:t>
            </a:fld>
            <a:endParaRPr lang="nl-NL"/>
          </a:p>
        </p:txBody>
      </p:sp>
    </p:spTree>
    <p:extLst>
      <p:ext uri="{BB962C8B-B14F-4D97-AF65-F5344CB8AC3E}">
        <p14:creationId xmlns:p14="http://schemas.microsoft.com/office/powerpoint/2010/main" val="2120006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13F19AAA-DE15-457F-8DAB-D5EBA800F66D}" type="slidenum">
              <a:rPr lang="nl-NL" smtClean="0"/>
              <a:t>3</a:t>
            </a:fld>
            <a:endParaRPr lang="nl-NL"/>
          </a:p>
        </p:txBody>
      </p:sp>
    </p:spTree>
    <p:extLst>
      <p:ext uri="{BB962C8B-B14F-4D97-AF65-F5344CB8AC3E}">
        <p14:creationId xmlns:p14="http://schemas.microsoft.com/office/powerpoint/2010/main" val="3350999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13F19AAA-DE15-457F-8DAB-D5EBA800F66D}" type="slidenum">
              <a:rPr lang="nl-NL" smtClean="0"/>
              <a:t>5</a:t>
            </a:fld>
            <a:endParaRPr lang="nl-NL"/>
          </a:p>
        </p:txBody>
      </p:sp>
    </p:spTree>
    <p:extLst>
      <p:ext uri="{BB962C8B-B14F-4D97-AF65-F5344CB8AC3E}">
        <p14:creationId xmlns:p14="http://schemas.microsoft.com/office/powerpoint/2010/main" val="3921238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13F19AAA-DE15-457F-8DAB-D5EBA800F66D}" type="slidenum">
              <a:rPr lang="nl-NL" smtClean="0"/>
              <a:t>10</a:t>
            </a:fld>
            <a:endParaRPr lang="nl-NL"/>
          </a:p>
        </p:txBody>
      </p:sp>
    </p:spTree>
    <p:extLst>
      <p:ext uri="{BB962C8B-B14F-4D97-AF65-F5344CB8AC3E}">
        <p14:creationId xmlns:p14="http://schemas.microsoft.com/office/powerpoint/2010/main" val="2649268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13F19AAA-DE15-457F-8DAB-D5EBA800F66D}" type="slidenum">
              <a:rPr lang="nl-NL" smtClean="0"/>
              <a:t>11</a:t>
            </a:fld>
            <a:endParaRPr lang="nl-NL"/>
          </a:p>
        </p:txBody>
      </p:sp>
    </p:spTree>
    <p:extLst>
      <p:ext uri="{BB962C8B-B14F-4D97-AF65-F5344CB8AC3E}">
        <p14:creationId xmlns:p14="http://schemas.microsoft.com/office/powerpoint/2010/main" val="541320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9/3/2026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9/3/2026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9/3/2026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9/3/2026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9/3/2026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9/3/2026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9/3/2026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9/3/2026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9/3/2026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9/3/2026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outledge.com/Responsive-Teacher-Education-From-Managing-Crises-to-Building-Resilience/Kopp-Kowalczuk-Waledziak-Swennen/p/book/9781041109532" TargetMode="External"/><Relationship Id="rId7"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hyperlink" Target="https://www.routledge.com/Characteristics-and-Conditions-for-Innovative-Teachers-International-Perspectives/Livingston-OSullivan-Attard/p/book/9781032107608" TargetMode="Externa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hyperlink" Target="https://uol.de/pressemitteilungen/2021/fotos/089_busch-friedrich-11-06.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fif"/></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BEC04-65E3-B68A-16A9-6A253C7D9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E980A-0E9E-B0F5-F987-9A868C4EA34A}"/>
              </a:ext>
            </a:extLst>
          </p:cNvPr>
          <p:cNvSpPr>
            <a:spLocks noGrp="1"/>
          </p:cNvSpPr>
          <p:nvPr>
            <p:ph type="ctrTitle"/>
          </p:nvPr>
        </p:nvSpPr>
        <p:spPr/>
        <p:txBody>
          <a:bodyPr>
            <a:normAutofit/>
          </a:bodyPr>
          <a:lstStyle/>
          <a:p>
            <a:endParaRPr lang="nl-NL" dirty="0"/>
          </a:p>
        </p:txBody>
      </p:sp>
      <p:sp>
        <p:nvSpPr>
          <p:cNvPr id="3" name="Subtitle 2">
            <a:extLst>
              <a:ext uri="{FF2B5EF4-FFF2-40B4-BE49-F238E27FC236}">
                <a16:creationId xmlns:a16="http://schemas.microsoft.com/office/drawing/2014/main" id="{D1867B7A-A8B6-274F-126E-5413F9301EDB}"/>
              </a:ext>
            </a:extLst>
          </p:cNvPr>
          <p:cNvSpPr>
            <a:spLocks noGrp="1"/>
          </p:cNvSpPr>
          <p:nvPr>
            <p:ph type="subTitle" idx="1"/>
          </p:nvPr>
        </p:nvSpPr>
        <p:spPr/>
        <p:txBody>
          <a:bodyPr/>
          <a:lstStyle/>
          <a:p>
            <a:r>
              <a:rPr lang="nl-NL" dirty="0"/>
              <a:t>Five decADES, Shifting emphases</a:t>
            </a:r>
            <a:br>
              <a:rPr lang="nl-NL" dirty="0"/>
            </a:br>
            <a:endParaRPr lang="nl-NL" dirty="0"/>
          </a:p>
        </p:txBody>
      </p:sp>
      <p:pic>
        <p:nvPicPr>
          <p:cNvPr id="5" name="Picture Placeholder 5">
            <a:extLst>
              <a:ext uri="{FF2B5EF4-FFF2-40B4-BE49-F238E27FC236}">
                <a16:creationId xmlns:a16="http://schemas.microsoft.com/office/drawing/2014/main" id="{4D85DC75-3EC4-9F0E-B3F8-B9BE08C01535}"/>
              </a:ext>
            </a:extLst>
          </p:cNvPr>
          <p:cNvPicPr>
            <a:picLocks noGrp="1" noChangeAspect="1"/>
          </p:cNvPicPr>
          <p:nvPr>
            <p:ph type="pic" idx="4294967295"/>
          </p:nvPr>
        </p:nvPicPr>
        <p:blipFill>
          <a:blip r:embed="rId2"/>
          <a:srcRect/>
          <a:stretch>
            <a:fillRect/>
          </a:stretch>
        </p:blipFill>
        <p:spPr>
          <a:xfrm>
            <a:off x="-232231" y="-90875"/>
            <a:ext cx="12424227" cy="6988631"/>
          </a:xfrm>
          <a:solidFill>
            <a:srgbClr val="F2F2F2"/>
          </a:solidFill>
        </p:spPr>
      </p:pic>
    </p:spTree>
    <p:extLst>
      <p:ext uri="{BB962C8B-B14F-4D97-AF65-F5344CB8AC3E}">
        <p14:creationId xmlns:p14="http://schemas.microsoft.com/office/powerpoint/2010/main" val="4113207680"/>
      </p:ext>
    </p:extLst>
  </p:cSld>
  <p:clrMapOvr>
    <a:masterClrMapping/>
  </p:clrMapOvr>
  <mc:AlternateContent xmlns:mc="http://schemas.openxmlformats.org/markup-compatibility/2006" xmlns:p14="http://schemas.microsoft.com/office/powerpoint/2010/main">
    <mc:Choice Requires="p14">
      <p:transition spd="slow" p14:dur="5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2832A-B58C-0456-0034-64076A9A6595}"/>
              </a:ext>
            </a:extLst>
          </p:cNvPr>
          <p:cNvSpPr>
            <a:spLocks noGrp="1"/>
          </p:cNvSpPr>
          <p:nvPr>
            <p:ph type="title"/>
          </p:nvPr>
        </p:nvSpPr>
        <p:spPr/>
        <p:txBody>
          <a:bodyPr/>
          <a:lstStyle/>
          <a:p>
            <a:endParaRPr lang="nl-NL" dirty="0"/>
          </a:p>
        </p:txBody>
      </p:sp>
      <p:sp>
        <p:nvSpPr>
          <p:cNvPr id="3" name="Content Placeholder 2">
            <a:extLst>
              <a:ext uri="{FF2B5EF4-FFF2-40B4-BE49-F238E27FC236}">
                <a16:creationId xmlns:a16="http://schemas.microsoft.com/office/drawing/2014/main" id="{011115B3-E2A4-C916-4BF2-26C17727F456}"/>
              </a:ext>
            </a:extLst>
          </p:cNvPr>
          <p:cNvSpPr>
            <a:spLocks noGrp="1"/>
          </p:cNvSpPr>
          <p:nvPr>
            <p:ph idx="1"/>
          </p:nvPr>
        </p:nvSpPr>
        <p:spPr/>
        <p:txBody>
          <a:bodyPr/>
          <a:lstStyle/>
          <a:p>
            <a:endParaRPr lang="nl-NL" dirty="0"/>
          </a:p>
        </p:txBody>
      </p:sp>
      <p:sp>
        <p:nvSpPr>
          <p:cNvPr id="5" name="Rectangle 1">
            <a:extLst>
              <a:ext uri="{FF2B5EF4-FFF2-40B4-BE49-F238E27FC236}">
                <a16:creationId xmlns:a16="http://schemas.microsoft.com/office/drawing/2014/main" id="{04C3F3FD-1418-89E7-9C07-2D57806B753B}"/>
              </a:ext>
            </a:extLst>
          </p:cNvPr>
          <p:cNvSpPr>
            <a:spLocks noChangeArrowheads="1"/>
          </p:cNvSpPr>
          <p:nvPr/>
        </p:nvSpPr>
        <p:spPr bwMode="auto">
          <a:xfrm>
            <a:off x="-11875" y="-8270208"/>
            <a:ext cx="30970466" cy="16973877"/>
          </a:xfrm>
          <a:prstGeom prst="rect">
            <a:avLst/>
          </a:prstGeom>
          <a:solidFill>
            <a:srgbClr val="008080"/>
          </a:solidFill>
          <a:ln>
            <a:noFill/>
          </a:ln>
          <a:effec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1" i="0" u="none" strike="noStrike" cap="none" normalizeH="0" baseline="0" dirty="0">
                <a:ln>
                  <a:noFill/>
                </a:ln>
                <a:solidFill>
                  <a:schemeClr val="tx1"/>
                </a:solidFill>
                <a:effectLst/>
                <a:latin typeface="inherit"/>
              </a:rPr>
              <a:t>4 Series Titles</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0" dirty="0">
                <a:ln>
                  <a:noFill/>
                </a:ln>
                <a:solidFill>
                  <a:schemeClr val="tx1"/>
                </a:solidFill>
                <a:effectLst/>
              </a:rPr>
              <a:t>Per Page</a:t>
            </a:r>
            <a:r>
              <a:rPr kumimoji="0" lang="nl-NL" altLang="nl-NL"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ctr"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tx1"/>
                </a:solidFill>
                <a:effectLst/>
                <a:latin typeface="Arial" panose="020B0604020202020204" pitchFamily="34" charset="0"/>
              </a:rPr>
              <a:t>  12  24  48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tx1"/>
                </a:solidFill>
                <a:effectLst/>
                <a:latin typeface="Arial" panose="020B0604020202020204" pitchFamily="34" charset="0"/>
              </a:rPr>
              <a:t>Sort </a:t>
            </a:r>
          </a:p>
          <a:p>
            <a:pPr marL="0" marR="0" lvl="0" indent="0" algn="l" defTabSz="914400" rtl="0" eaLnBrk="0" fontAlgn="ctr"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tx1"/>
                </a:solidFill>
                <a:effectLst/>
                <a:latin typeface="Arial" panose="020B0604020202020204" pitchFamily="34" charset="0"/>
              </a:rPr>
              <a:t>  Publication Date  Title (Asc)  Title (Desc)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tx1"/>
                </a:solidFill>
                <a:effectLst/>
                <a:latin typeface="Arial" panose="020B0604020202020204" pitchFamily="34" charset="0"/>
              </a:rPr>
              <a:t> Include Forthcoming Titles</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tx1"/>
                </a:solidFill>
                <a:effectLst/>
                <a:latin typeface="Arial" panose="020B0604020202020204" pitchFamily="34" charset="0"/>
              </a:rPr>
              <a:t>Display</a:t>
            </a:r>
          </a:p>
          <a:p>
            <a:pPr marL="0" marR="0" lvl="0" indent="0" algn="l" defTabSz="914400" rtl="0" eaLnBrk="0" fontAlgn="ctr"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rgbClr val="0955A8"/>
                </a:solidFill>
                <a:effectLst/>
                <a:latin typeface="Arial" panose="020B0604020202020204" pitchFamily="34" charset="0"/>
              </a:rPr>
              <a:t>  </a:t>
            </a:r>
            <a:r>
              <a:rPr kumimoji="0" lang="nl-NL" altLang="nl-NL" sz="16200" b="0" i="0" u="none" strike="noStrike" cap="none" normalizeH="0" baseline="0" dirty="0">
                <a:ln>
                  <a:noFill/>
                </a:ln>
                <a:solidFill>
                  <a:srgbClr val="0955A8"/>
                </a:solidFill>
                <a:effectLst/>
                <a:latin typeface="Arial" panose="020B0604020202020204" pitchFamily="34" charset="0"/>
              </a:rPr>
              <a:t>   </a:t>
            </a:r>
            <a:endParaRPr kumimoji="0" lang="nl-NL" altLang="nl-N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dirty="0">
                <a:ln>
                  <a:noFill/>
                </a:ln>
                <a:solidFill>
                  <a:srgbClr val="0955A8"/>
                </a:solidFill>
                <a:effectLst/>
                <a:latin typeface="inherit"/>
                <a:hlinkClick r:id="rId3"/>
              </a:rPr>
              <a:t>Responsive Teacher Education: From Managing Crises to Building Resilience</a:t>
            </a:r>
            <a:endParaRPr kumimoji="0" lang="nl-NL" altLang="nl-NL" sz="1000" b="0" i="0" u="none" strike="noStrike" cap="none" normalizeH="0" baseline="0" dirty="0">
              <a:ln>
                <a:noFill/>
              </a:ln>
              <a:solidFill>
                <a:srgbClr val="333333"/>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 b="0" i="0" u="none" strike="noStrike" cap="none" normalizeH="0" baseline="0" dirty="0">
              <a:ln>
                <a:noFill/>
              </a:ln>
              <a:solidFill>
                <a:srgbClr val="666666"/>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 b="0" i="0" u="none" strike="noStrike" cap="none" normalizeH="0" baseline="0" dirty="0">
                <a:ln>
                  <a:noFill/>
                </a:ln>
                <a:solidFill>
                  <a:srgbClr val="666666"/>
                </a:solidFill>
                <a:effectLst/>
                <a:latin typeface="inherit"/>
              </a:rPr>
              <a:t>1st Edition</a:t>
            </a:r>
          </a:p>
          <a:p>
            <a:pPr marL="0" marR="0" lvl="0" indent="0" algn="l" defTabSz="914400" rtl="0" eaLnBrk="0" fontAlgn="ctr" latinLnBrk="0" hangingPunct="0">
              <a:lnSpc>
                <a:spcPct val="100000"/>
              </a:lnSpc>
              <a:spcBef>
                <a:spcPct val="0"/>
              </a:spcBef>
              <a:spcAft>
                <a:spcPct val="0"/>
              </a:spcAft>
              <a:buClrTx/>
              <a:buSzTx/>
              <a:buFontTx/>
              <a:buNone/>
              <a:tabLst/>
            </a:pPr>
            <a:r>
              <a:rPr kumimoji="0" lang="nl-NL" altLang="nl-NL" sz="900" b="1" i="0" u="none" strike="noStrike" cap="none" normalizeH="0" baseline="0" dirty="0">
                <a:ln>
                  <a:noFill/>
                </a:ln>
                <a:solidFill>
                  <a:srgbClr val="FFFFFF"/>
                </a:solidFill>
                <a:effectLst/>
              </a:rPr>
              <a:t>Forthcoming</a:t>
            </a:r>
            <a:endParaRPr kumimoji="0" lang="nl-NL" altLang="nl-NL"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rgbClr val="333333"/>
                </a:solidFill>
                <a:effectLst/>
                <a:latin typeface="Arial" panose="020B0604020202020204" pitchFamily="34" charset="0"/>
              </a:rPr>
              <a:t>Edited By </a:t>
            </a:r>
            <a:r>
              <a:rPr kumimoji="0" lang="nl-NL" altLang="nl-NL" sz="1800" b="1" i="0" u="none" strike="noStrike" cap="none" normalizeH="0" baseline="0" dirty="0">
                <a:ln>
                  <a:noFill/>
                </a:ln>
                <a:solidFill>
                  <a:srgbClr val="333333"/>
                </a:solidFill>
                <a:effectLst/>
                <a:latin typeface="Arial" panose="020B0604020202020204" pitchFamily="34" charset="0"/>
              </a:rPr>
              <a:t>Erika Kopp, Marta Kowalczuk-Walędziak, Anja Swennen</a:t>
            </a:r>
            <a:br>
              <a:rPr kumimoji="0" lang="nl-NL" altLang="nl-NL" sz="1800" b="0" i="0" u="none" strike="noStrike" cap="none" normalizeH="0" baseline="0" dirty="0">
                <a:ln>
                  <a:noFill/>
                </a:ln>
                <a:solidFill>
                  <a:srgbClr val="333333"/>
                </a:solidFill>
                <a:effectLst/>
                <a:latin typeface="Arial" panose="020B0604020202020204" pitchFamily="34" charset="0"/>
              </a:rPr>
            </a:br>
            <a:r>
              <a:rPr kumimoji="0" lang="nl-NL" altLang="nl-NL" sz="1800" b="0" i="0" u="none" strike="noStrike" cap="none" normalizeH="0" baseline="0" dirty="0">
                <a:ln>
                  <a:noFill/>
                </a:ln>
                <a:solidFill>
                  <a:srgbClr val="333333"/>
                </a:solidFill>
                <a:effectLst/>
                <a:latin typeface="Arial" panose="020B0604020202020204" pitchFamily="34" charset="0"/>
              </a:rPr>
              <a:t>August 19, 2026</a:t>
            </a:r>
            <a:endParaRPr kumimoji="0" lang="nl-NL" altLang="nl-N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rgbClr val="333333"/>
                </a:solidFill>
                <a:effectLst/>
                <a:latin typeface="Arial" panose="020B0604020202020204" pitchFamily="34" charset="0"/>
              </a:rPr>
              <a:t>Teacher education is facing unprecedented challenges: from teacher shortages and shifting policy landscapes, to the rapid expansion of digital learning. This book serves as a continuation of key themes discussed at the 2024 ATEE Annual Conference in Budapest, Teacher Education on the Move, and </a:t>
            </a:r>
            <a:r>
              <a:rPr kumimoji="0" lang="nl-NL" altLang="nl-NL" sz="1800" b="0" i="0" u="none" strike="noStrike" cap="none" normalizeH="0" baseline="0" dirty="0">
                <a:ln>
                  <a:noFill/>
                </a:ln>
                <a:solidFill>
                  <a:srgbClr val="0955A8"/>
                </a:solidFill>
                <a:effectLst/>
                <a:latin typeface="Arial" panose="020B0604020202020204" pitchFamily="34" charset="0"/>
                <a:hlinkClick r:id="rId3" tooltip="Read more about Responsive Teacher Education From Managing Crises to Building Resilience"/>
              </a:rPr>
              <a:t>...</a:t>
            </a:r>
            <a:endParaRPr kumimoji="0" lang="nl-NL" altLang="nl-N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rgbClr val="0955A8"/>
                </a:solidFill>
                <a:effectLst/>
                <a:latin typeface="Arial" panose="020B0604020202020204" pitchFamily="34" charset="0"/>
              </a:rPr>
              <a:t>  </a:t>
            </a:r>
            <a:r>
              <a:rPr kumimoji="0" lang="nl-NL" altLang="nl-NL" sz="16200" b="0" i="0" u="none" strike="noStrike" cap="none" normalizeH="0" baseline="0" dirty="0">
                <a:ln>
                  <a:noFill/>
                </a:ln>
                <a:solidFill>
                  <a:srgbClr val="0955A8"/>
                </a:solidFill>
                <a:effectLst/>
                <a:latin typeface="Arial" panose="020B0604020202020204" pitchFamily="34" charset="0"/>
              </a:rPr>
              <a:t>   </a:t>
            </a:r>
            <a:endParaRPr kumimoji="0" lang="nl-NL" altLang="nl-NL"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0" b="0" i="0" u="none" strike="noStrike" cap="none" normalizeH="0" baseline="0" dirty="0">
              <a:ln>
                <a:noFill/>
              </a:ln>
              <a:solidFill>
                <a:srgbClr val="333333"/>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 b="0" i="0" u="none" strike="noStrike" cap="none" normalizeH="0" baseline="0" dirty="0">
              <a:ln>
                <a:noFill/>
              </a:ln>
              <a:solidFill>
                <a:srgbClr val="666666"/>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 b="0" i="0" u="none" strike="noStrike" cap="none" normalizeH="0" baseline="0" dirty="0">
                <a:ln>
                  <a:noFill/>
                </a:ln>
                <a:solidFill>
                  <a:srgbClr val="666666"/>
                </a:solidFill>
                <a:effectLst/>
                <a:latin typeface="inherit"/>
              </a:rPr>
              <a:t>1st Edition</a:t>
            </a: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900" dirty="0">
                <a:solidFill>
                  <a:srgbClr val="333333"/>
                </a:solidFill>
              </a:rPr>
              <a:t>			</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900" dirty="0">
              <a:solidFill>
                <a:srgbClr val="333333"/>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900" dirty="0">
              <a:solidFill>
                <a:srgbClr val="333333"/>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200"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200"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200"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1200" dirty="0">
                <a:solidFill>
                  <a:schemeClr val="bg1"/>
                </a:solidFill>
              </a:rPr>
              <a:t> 	</a:t>
            </a:r>
            <a:r>
              <a:rPr kumimoji="0" lang="nl-NL" altLang="nl-NL" sz="1600" b="0" i="0" u="none" strike="noStrike" cap="none" normalizeH="0" baseline="0" dirty="0">
                <a:ln>
                  <a:noFill/>
                </a:ln>
                <a:solidFill>
                  <a:schemeClr val="bg1"/>
                </a:solidFill>
                <a:effectLst/>
                <a:latin typeface="Arial" panose="020B0604020202020204" pitchFamily="34" charset="0"/>
              </a:rPr>
              <a:t>		Edited 	By </a:t>
            </a:r>
            <a:r>
              <a:rPr kumimoji="0" lang="nl-NL" altLang="nl-NL" sz="1600" b="1" i="0" u="none" strike="noStrike" cap="none" normalizeH="0" baseline="0" dirty="0">
                <a:ln>
                  <a:noFill/>
                </a:ln>
                <a:solidFill>
                  <a:schemeClr val="bg1"/>
                </a:solidFill>
                <a:effectLst/>
                <a:latin typeface="Arial" panose="020B0604020202020204" pitchFamily="34" charset="0"/>
              </a:rPr>
              <a:t>Cornelia Connolly, T.J. Ó Ceallaigh</a:t>
            </a:r>
            <a:br>
              <a:rPr kumimoji="0" lang="nl-NL" altLang="nl-NL" sz="1600" b="0" i="0" u="none" strike="noStrike" cap="none" normalizeH="0" baseline="0" dirty="0">
                <a:ln>
                  <a:noFill/>
                </a:ln>
                <a:solidFill>
                  <a:schemeClr val="bg1"/>
                </a:solidFill>
                <a:effectLst/>
                <a:latin typeface="Arial" panose="020B0604020202020204" pitchFamily="34" charset="0"/>
              </a:rPr>
            </a:br>
            <a:r>
              <a:rPr kumimoji="0" lang="nl-NL" altLang="nl-NL" sz="1600" b="0" i="0" u="none" strike="noStrike" cap="none" normalizeH="0" baseline="0" dirty="0">
                <a:ln>
                  <a:noFill/>
                </a:ln>
                <a:solidFill>
                  <a:schemeClr val="bg1"/>
                </a:solidFill>
                <a:effectLst/>
                <a:latin typeface="Arial" panose="020B0604020202020204" pitchFamily="34" charset="0"/>
              </a:rPr>
              <a:t>				December 18, 2023</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bg1"/>
                </a:solidFill>
                <a:effectLst/>
                <a:latin typeface="Arial" panose="020B0604020202020204" pitchFamily="34" charset="0"/>
              </a:rPr>
              <a:t>	</a:t>
            </a:r>
            <a:r>
              <a:rPr lang="nl-NL" altLang="nl-NL" dirty="0">
                <a:solidFill>
                  <a:schemeClr val="bg1"/>
                </a:solidFill>
                <a:latin typeface="Arial" panose="020B0604020202020204" pitchFamily="34" charset="0"/>
              </a:rPr>
              <a:t>			</a:t>
            </a:r>
            <a:r>
              <a:rPr kumimoji="0" lang="nl-NL" altLang="nl-NL" sz="1800" b="0" i="0" u="none" strike="noStrike" cap="none" normalizeH="0" baseline="0" dirty="0">
                <a:ln>
                  <a:noFill/>
                </a:ln>
                <a:solidFill>
                  <a:schemeClr val="bg1"/>
                </a:solidFill>
                <a:effectLst/>
                <a:latin typeface="Arial" panose="020B0604020202020204" pitchFamily="34" charset="0"/>
              </a:rPr>
              <a:t>Assessment and feedback are central to the question of how teacher educators </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can enhance and transform teaching and learning. </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This edited volume details case studies and empirical research presenting </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alternative innovative designs for assessment and feedback across a range of </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programmes, mediums.</a:t>
            </a:r>
            <a:r>
              <a:rPr kumimoji="0" lang="nl-NL" altLang="nl-NL" sz="100" b="0" i="0" u="none" strike="noStrike" cap="none" normalizeH="0" baseline="0" dirty="0">
                <a:ln>
                  <a:noFill/>
                </a:ln>
                <a:solidFill>
                  <a:schemeClr val="bg1"/>
                </a:solidFill>
                <a:effectLst/>
                <a:latin typeface="inherit"/>
              </a:rPr>
              <a:t>t Ed</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00" dirty="0">
              <a:solidFill>
                <a:schemeClr val="bg1"/>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 b="0" i="0" u="none" strike="noStrike" cap="none" normalizeH="0" baseline="0" dirty="0">
              <a:ln>
                <a:noFill/>
              </a:ln>
              <a:solidFill>
                <a:schemeClr val="bg1"/>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00" dirty="0">
              <a:solidFill>
                <a:schemeClr val="bg1"/>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 b="0" i="0" u="none" strike="noStrike" cap="none" normalizeH="0" baseline="0" dirty="0">
              <a:ln>
                <a:noFill/>
              </a:ln>
              <a:solidFill>
                <a:schemeClr val="bg1"/>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00" dirty="0">
              <a:solidFill>
                <a:schemeClr val="bg1"/>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 b="0" i="0" u="none" strike="noStrike" cap="none" normalizeH="0" baseline="0" dirty="0">
              <a:ln>
                <a:noFill/>
              </a:ln>
              <a:solidFill>
                <a:schemeClr val="bg1"/>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00" dirty="0">
              <a:solidFill>
                <a:schemeClr val="bg1"/>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 b="0" i="0" u="none" strike="noStrike" cap="none" normalizeH="0" baseline="0" dirty="0">
              <a:ln>
                <a:noFill/>
              </a:ln>
              <a:solidFill>
                <a:schemeClr val="bg1"/>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00" b="0" i="0" u="none" strike="noStrike" cap="none" normalizeH="0" baseline="0" dirty="0">
              <a:ln>
                <a:noFill/>
              </a:ln>
              <a:solidFill>
                <a:schemeClr val="bg1"/>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b="0" i="0" u="none" strike="noStrike" cap="none" normalizeH="0" baseline="0" dirty="0">
                <a:ln>
                  <a:noFill/>
                </a:ln>
                <a:solidFill>
                  <a:schemeClr val="bg1"/>
                </a:solidFill>
                <a:effectLst/>
              </a:rPr>
              <a:t>			</a:t>
            </a:r>
            <a:br>
              <a:rPr kumimoji="0" lang="nl-NL" altLang="nl-NL" b="0" i="0" u="none" strike="noStrike" cap="none" normalizeH="0" baseline="0" dirty="0">
                <a:ln>
                  <a:noFill/>
                </a:ln>
                <a:solidFill>
                  <a:schemeClr val="bg1"/>
                </a:solidFill>
                <a:effectLst/>
              </a:rPr>
            </a:br>
            <a:endParaRPr kumimoji="0" lang="nl-NL" altLang="nl-NL"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b="0" i="0" u="none" strike="noStrike" cap="none" normalizeH="0" baseline="0" dirty="0">
                <a:ln>
                  <a:noFill/>
                </a:ln>
                <a:solidFill>
                  <a:schemeClr val="bg1"/>
                </a:solidFill>
                <a:effectLst/>
              </a:rPr>
            </a:br>
            <a:r>
              <a:rPr kumimoji="0" lang="nl-NL" altLang="nl-NL" b="0" i="0" u="none" strike="noStrike" cap="none" normalizeH="0" baseline="0" dirty="0">
                <a:ln>
                  <a:noFill/>
                </a:ln>
                <a:solidFill>
                  <a:schemeClr val="bg1"/>
                </a:solidFill>
                <a:effectLst/>
              </a:rPr>
              <a:t>			Edited</a:t>
            </a:r>
            <a:r>
              <a:rPr kumimoji="0" lang="nl-NL" altLang="nl-NL" b="0" i="0" u="none" strike="noStrike" cap="none" normalizeH="0" baseline="0" dirty="0">
                <a:ln>
                  <a:noFill/>
                </a:ln>
                <a:solidFill>
                  <a:schemeClr val="bg1"/>
                </a:solidFill>
                <a:effectLst/>
                <a:latin typeface="Arial" panose="020B0604020202020204" pitchFamily="34" charset="0"/>
              </a:rPr>
              <a:t> </a:t>
            </a:r>
            <a:r>
              <a:rPr kumimoji="0" lang="nl-NL" altLang="nl-NL" sz="1800" b="0" i="0" u="none" strike="noStrike" cap="none" normalizeH="0" baseline="0" dirty="0">
                <a:ln>
                  <a:noFill/>
                </a:ln>
                <a:solidFill>
                  <a:schemeClr val="bg1"/>
                </a:solidFill>
                <a:effectLst/>
                <a:latin typeface="Arial" panose="020B0604020202020204" pitchFamily="34" charset="0"/>
              </a:rPr>
              <a:t>	By </a:t>
            </a:r>
            <a:r>
              <a:rPr kumimoji="0" lang="nl-NL" altLang="nl-NL" sz="1800" b="1" i="0" u="none" strike="noStrike" cap="none" normalizeH="0" baseline="0" dirty="0">
                <a:ln>
                  <a:noFill/>
                </a:ln>
                <a:solidFill>
                  <a:schemeClr val="bg1"/>
                </a:solidFill>
                <a:effectLst/>
                <a:latin typeface="Arial" panose="020B0604020202020204" pitchFamily="34" charset="0"/>
              </a:rPr>
              <a:t>Kay Livingston, Carol O'Sullivan, Karl Attard</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July 31, 2023</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chemeClr val="bg1"/>
                </a:solidFill>
                <a:effectLst/>
                <a:latin typeface="Arial" panose="020B0604020202020204" pitchFamily="34" charset="0"/>
              </a:rPr>
              <a:t>				Characteristics and Conditions for Innovative Teachers: </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International Perspectives is a must-read for all those with an interest in </a:t>
            </a:r>
            <a:br>
              <a:rPr lang="nl-NL" altLang="nl-NL" dirty="0">
                <a:solidFill>
                  <a:schemeClr val="bg1"/>
                </a:solidFill>
                <a:latin typeface="Arial" panose="020B0604020202020204" pitchFamily="34" charset="0"/>
              </a:rPr>
            </a:br>
            <a:r>
              <a:rPr lang="nl-NL" altLang="nl-NL" dirty="0">
                <a:solidFill>
                  <a:schemeClr val="bg1"/>
                </a:solidFill>
                <a:latin typeface="Arial" panose="020B0604020202020204" pitchFamily="34" charset="0"/>
              </a:rPr>
              <a:t>				</a:t>
            </a:r>
            <a:r>
              <a:rPr kumimoji="0" lang="nl-NL" altLang="nl-NL" sz="1800" b="0" i="0" u="none" strike="noStrike" cap="none" normalizeH="0" baseline="0" dirty="0">
                <a:ln>
                  <a:noFill/>
                </a:ln>
                <a:solidFill>
                  <a:schemeClr val="bg1"/>
                </a:solidFill>
                <a:effectLst/>
                <a:latin typeface="Arial" panose="020B0604020202020204" pitchFamily="34" charset="0"/>
              </a:rPr>
              <a:t>teacher education and in enabling teacher innovation. </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It provides a blend of education theory, practice and research and will appeal </a:t>
            </a:r>
            <a:br>
              <a:rPr kumimoji="0" lang="nl-NL" altLang="nl-NL" sz="1800" b="0" i="0" u="none" strike="noStrike" cap="none" normalizeH="0" baseline="0" dirty="0">
                <a:ln>
                  <a:noFill/>
                </a:ln>
                <a:solidFill>
                  <a:schemeClr val="bg1"/>
                </a:solidFill>
                <a:effectLst/>
                <a:latin typeface="Arial" panose="020B0604020202020204" pitchFamily="34" charset="0"/>
              </a:rPr>
            </a:br>
            <a:r>
              <a:rPr kumimoji="0" lang="nl-NL" altLang="nl-NL" sz="1800" b="0" i="0" u="none" strike="noStrike" cap="none" normalizeH="0" baseline="0" dirty="0">
                <a:ln>
                  <a:noFill/>
                </a:ln>
                <a:solidFill>
                  <a:schemeClr val="bg1"/>
                </a:solidFill>
                <a:effectLst/>
                <a:latin typeface="Arial" panose="020B0604020202020204" pitchFamily="34" charset="0"/>
              </a:rPr>
              <a:t>				to a wide audience including</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0" i="0" u="none" strike="noStrike" cap="none" normalizeH="0" baseline="0" dirty="0">
                <a:ln>
                  <a:noFill/>
                </a:ln>
                <a:solidFill>
                  <a:srgbClr val="0955A8"/>
                </a:solidFill>
                <a:effectLst/>
                <a:latin typeface="Arial" panose="020B0604020202020204" pitchFamily="34" charset="0"/>
              </a:rPr>
              <a:t>  </a:t>
            </a:r>
            <a:r>
              <a:rPr kumimoji="0" lang="nl-NL" altLang="nl-NL" sz="16300" b="0" i="0" u="none" strike="noStrike" cap="none" normalizeH="0" baseline="0" dirty="0">
                <a:ln>
                  <a:noFill/>
                </a:ln>
                <a:solidFill>
                  <a:srgbClr val="0955A8"/>
                </a:solidFill>
                <a:effectLst/>
                <a:latin typeface="Arial" panose="020B0604020202020204" pitchFamily="34" charset="0"/>
              </a:rPr>
              <a:t>   </a:t>
            </a:r>
            <a:endParaRPr kumimoji="0" lang="nl-NL" altLang="nl-NL" sz="100" b="0" i="0" u="none" strike="noStrike" cap="none" normalizeH="0" baseline="0" dirty="0">
              <a:ln>
                <a:noFill/>
              </a:ln>
              <a:solidFill>
                <a:srgbClr val="666666"/>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 b="0" i="0" u="none" strike="noStrike" cap="none" normalizeH="0" baseline="0" dirty="0">
                <a:ln>
                  <a:noFill/>
                </a:ln>
                <a:solidFill>
                  <a:srgbClr val="666666"/>
                </a:solidFill>
                <a:effectLst/>
                <a:latin typeface="inherit"/>
              </a:rPr>
              <a:t>1st Edition</a:t>
            </a:r>
          </a:p>
        </p:txBody>
      </p:sp>
      <p:pic>
        <p:nvPicPr>
          <p:cNvPr id="2050" name="Picture 2" descr="Responsive Teacher Education From Managing Crises to Building Resilience">
            <a:hlinkClick r:id="rId3"/>
            <a:extLst>
              <a:ext uri="{FF2B5EF4-FFF2-40B4-BE49-F238E27FC236}">
                <a16:creationId xmlns:a16="http://schemas.microsoft.com/office/drawing/2014/main" id="{EB3D8E94-1881-A022-1E60-350784F7BB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0" y="-6553200"/>
            <a:ext cx="1714500" cy="25717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aracteristics and Conditions for Innovative Teachers International Perspectives">
            <a:hlinkClick r:id="rId5"/>
            <a:extLst>
              <a:ext uri="{FF2B5EF4-FFF2-40B4-BE49-F238E27FC236}">
                <a16:creationId xmlns:a16="http://schemas.microsoft.com/office/drawing/2014/main" id="{BEBD3F39-5A6F-8E05-4077-B2C0E43B7C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00" y="4085113"/>
            <a:ext cx="1714500" cy="25717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15AA5CF-B0D8-087D-9DAF-923502675E5E}"/>
              </a:ext>
            </a:extLst>
          </p:cNvPr>
          <p:cNvSpPr/>
          <p:nvPr/>
        </p:nvSpPr>
        <p:spPr>
          <a:xfrm>
            <a:off x="2719449" y="-154379"/>
            <a:ext cx="4904509" cy="914400"/>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200" dirty="0"/>
              <a:t>RECENT BOOKS</a:t>
            </a:r>
          </a:p>
        </p:txBody>
      </p:sp>
      <p:pic>
        <p:nvPicPr>
          <p:cNvPr id="2055" name="Picture 7" descr="Innovating Assessment and Feedback Design in Teacher Education: Transforming Practice book cover">
            <a:extLst>
              <a:ext uri="{FF2B5EF4-FFF2-40B4-BE49-F238E27FC236}">
                <a16:creationId xmlns:a16="http://schemas.microsoft.com/office/drawing/2014/main" id="{7198976A-289F-1F85-1231-54BF1BC2E3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000" y="1362507"/>
            <a:ext cx="1714501" cy="2571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236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D75F4E6-8491-E7B8-FE34-778937A361FF}"/>
              </a:ext>
            </a:extLst>
          </p:cNvPr>
          <p:cNvSpPr>
            <a:spLocks noGrp="1"/>
          </p:cNvSpPr>
          <p:nvPr>
            <p:ph idx="1"/>
          </p:nvPr>
        </p:nvSpPr>
        <p:spPr>
          <a:xfrm>
            <a:off x="225631" y="-89065"/>
            <a:ext cx="12192000" cy="6947065"/>
          </a:xfrm>
          <a:solidFill>
            <a:srgbClr val="008080"/>
          </a:solidFill>
        </p:spPr>
        <p:txBody>
          <a:bodyPr>
            <a:normAutofit/>
          </a:bodyPr>
          <a:lstStyle/>
          <a:p>
            <a:pPr marL="0" lvl="0" indent="0" eaLnBrk="0" fontAlgn="base" hangingPunct="0">
              <a:spcBef>
                <a:spcPct val="0"/>
              </a:spcBef>
              <a:spcAft>
                <a:spcPct val="0"/>
              </a:spcAft>
              <a:buClrTx/>
              <a:buNone/>
            </a:pPr>
            <a:r>
              <a:rPr lang="nl-NL" altLang="nl-NL" dirty="0">
                <a:solidFill>
                  <a:schemeClr val="bg1"/>
                </a:solidFill>
                <a:latin typeface="Arial" panose="020B0604020202020204" pitchFamily="34" charset="0"/>
              </a:rPr>
              <a:t>		</a:t>
            </a:r>
          </a:p>
          <a:p>
            <a:pPr marL="0" lvl="0" indent="0" eaLnBrk="0" fontAlgn="base" hangingPunct="0">
              <a:spcBef>
                <a:spcPct val="0"/>
              </a:spcBef>
              <a:spcAft>
                <a:spcPct val="0"/>
              </a:spcAft>
              <a:buClrTx/>
              <a:buNone/>
            </a:pPr>
            <a:endParaRPr lang="nl-NL" altLang="nl-NL" dirty="0">
              <a:solidFill>
                <a:schemeClr val="bg1"/>
              </a:solidFill>
              <a:latin typeface="Arial" panose="020B0604020202020204" pitchFamily="34" charset="0"/>
            </a:endParaRPr>
          </a:p>
          <a:p>
            <a:pPr marL="0" lvl="0" indent="0" eaLnBrk="0" fontAlgn="base" hangingPunct="0">
              <a:spcBef>
                <a:spcPct val="0"/>
              </a:spcBef>
              <a:spcAft>
                <a:spcPct val="0"/>
              </a:spcAft>
              <a:buClrTx/>
              <a:buNone/>
            </a:pPr>
            <a:r>
              <a:rPr lang="nl-NL" altLang="nl-NL" dirty="0">
                <a:solidFill>
                  <a:schemeClr val="bg1"/>
                </a:solidFill>
                <a:latin typeface="Arial" panose="020B0604020202020204" pitchFamily="34" charset="0"/>
              </a:rPr>
              <a:t>		Edited By: </a:t>
            </a:r>
            <a:r>
              <a:rPr lang="nl-NL" altLang="nl-NL" b="1" dirty="0">
                <a:solidFill>
                  <a:schemeClr val="bg1"/>
                </a:solidFill>
                <a:latin typeface="Arial" panose="020B0604020202020204" pitchFamily="34" charset="0"/>
              </a:rPr>
              <a:t>Erika Kopp, Marta Kowalczuk-Walędziak, Anja Swennen</a:t>
            </a:r>
            <a:br>
              <a:rPr lang="nl-NL" altLang="nl-NL" dirty="0">
                <a:solidFill>
                  <a:schemeClr val="bg1"/>
                </a:solidFill>
                <a:latin typeface="Arial" panose="020B0604020202020204" pitchFamily="34" charset="0"/>
              </a:rPr>
            </a:br>
            <a:r>
              <a:rPr lang="nl-NL" altLang="nl-NL" dirty="0">
                <a:solidFill>
                  <a:schemeClr val="bg1"/>
                </a:solidFill>
                <a:latin typeface="Arial" panose="020B0604020202020204" pitchFamily="34" charset="0"/>
              </a:rPr>
              <a:t>		August 1	9, 2026</a:t>
            </a:r>
          </a:p>
          <a:p>
            <a:pPr marL="0" lvl="0" indent="0" eaLnBrk="0" fontAlgn="base" hangingPunct="0">
              <a:spcBef>
                <a:spcPct val="0"/>
              </a:spcBef>
              <a:spcAft>
                <a:spcPct val="0"/>
              </a:spcAft>
              <a:buClrTx/>
              <a:buNone/>
            </a:pPr>
            <a:r>
              <a:rPr lang="nl-NL" altLang="nl-NL" dirty="0">
                <a:solidFill>
                  <a:schemeClr val="bg1"/>
                </a:solidFill>
                <a:latin typeface="Arial" panose="020B0604020202020204" pitchFamily="34" charset="0"/>
              </a:rPr>
              <a:t>		Teacher education is facing unprecedented challenges: from teacher shortages and shifting policy 			landscapes, to the rapid expansion of digital learning. This book serves as a continuation of key 			themes discussed at the 2024 ATEE Annual Conference in Budapest, </a:t>
            </a:r>
          </a:p>
          <a:p>
            <a:pPr marL="0" lvl="0" indent="0" eaLnBrk="0" fontAlgn="base" hangingPunct="0">
              <a:spcBef>
                <a:spcPct val="0"/>
              </a:spcBef>
              <a:spcAft>
                <a:spcPct val="0"/>
              </a:spcAft>
              <a:buClrTx/>
              <a:buNone/>
            </a:pPr>
            <a:r>
              <a:rPr lang="nl-NL" altLang="nl-NL" dirty="0">
                <a:solidFill>
                  <a:schemeClr val="bg1"/>
                </a:solidFill>
                <a:latin typeface="Arial" panose="020B0604020202020204" pitchFamily="34" charset="0"/>
              </a:rPr>
              <a:t>		Teacher Education on the Move.</a:t>
            </a:r>
          </a:p>
          <a:p>
            <a:pPr marL="0" lvl="0" indent="0" eaLnBrk="0" fontAlgn="base" hangingPunct="0">
              <a:spcBef>
                <a:spcPct val="0"/>
              </a:spcBef>
              <a:spcAft>
                <a:spcPct val="0"/>
              </a:spcAft>
              <a:buClrTx/>
              <a:buNone/>
            </a:pPr>
            <a:r>
              <a:rPr lang="nl-NL" altLang="nl-NL" dirty="0">
                <a:solidFill>
                  <a:schemeClr val="bg1"/>
                </a:solidFill>
                <a:latin typeface="Arial" panose="020B0604020202020204" pitchFamily="34" charset="0"/>
              </a:rPr>
              <a:t>	</a:t>
            </a:r>
          </a:p>
          <a:p>
            <a:pPr marL="0" lvl="0" indent="0" eaLnBrk="0" fontAlgn="base" hangingPunct="0">
              <a:spcBef>
                <a:spcPct val="0"/>
              </a:spcBef>
              <a:spcAft>
                <a:spcPct val="0"/>
              </a:spcAft>
              <a:buClrTx/>
              <a:buNone/>
            </a:pPr>
            <a:endParaRPr lang="nl-NL" altLang="nl-NL" sz="1000" dirty="0">
              <a:solidFill>
                <a:schemeClr val="bg1"/>
              </a:solidFill>
              <a:latin typeface="inherit"/>
            </a:endParaRPr>
          </a:p>
          <a:p>
            <a:pPr marL="0" lvl="0" indent="0" eaLnBrk="0" fontAlgn="base" hangingPunct="0">
              <a:spcBef>
                <a:spcPct val="0"/>
              </a:spcBef>
              <a:spcAft>
                <a:spcPct val="0"/>
              </a:spcAft>
              <a:buClrTx/>
              <a:buNone/>
            </a:pPr>
            <a:endParaRPr lang="nl-NL" altLang="nl-NL" sz="100" dirty="0">
              <a:solidFill>
                <a:schemeClr val="bg1"/>
              </a:solidFill>
              <a:latin typeface="inherit"/>
            </a:endParaRPr>
          </a:p>
          <a:p>
            <a:pPr marL="0" lvl="0" indent="0" eaLnBrk="0" fontAlgn="base" hangingPunct="0">
              <a:spcBef>
                <a:spcPct val="0"/>
              </a:spcBef>
              <a:spcAft>
                <a:spcPct val="0"/>
              </a:spcAft>
              <a:buClrTx/>
              <a:buNone/>
            </a:pPr>
            <a:r>
              <a:rPr lang="nl-NL" altLang="nl-NL" sz="100" dirty="0">
                <a:solidFill>
                  <a:schemeClr val="bg1"/>
                </a:solidFill>
                <a:latin typeface="inherit"/>
              </a:rPr>
              <a:t>1st Edition</a:t>
            </a:r>
          </a:p>
          <a:p>
            <a:pPr marL="0" lvl="0" indent="0" eaLnBrk="0" fontAlgn="base" hangingPunct="0">
              <a:spcBef>
                <a:spcPct val="0"/>
              </a:spcBef>
              <a:spcAft>
                <a:spcPct val="0"/>
              </a:spcAft>
              <a:buClrTx/>
              <a:buNone/>
            </a:pPr>
            <a:endParaRPr lang="nl-NL" altLang="nl-NL" sz="100" dirty="0">
              <a:solidFill>
                <a:schemeClr val="bg1"/>
              </a:solidFill>
              <a:latin typeface="inherit"/>
            </a:endParaRPr>
          </a:p>
          <a:p>
            <a:pPr marL="0" lvl="0" indent="0" eaLnBrk="0" fontAlgn="base" hangingPunct="0">
              <a:spcBef>
                <a:spcPct val="0"/>
              </a:spcBef>
              <a:spcAft>
                <a:spcPct val="0"/>
              </a:spcAft>
              <a:buClrTx/>
              <a:buNone/>
            </a:pPr>
            <a:r>
              <a:rPr lang="nl-NL" altLang="nl-NL" sz="100" dirty="0">
                <a:solidFill>
                  <a:schemeClr val="bg1"/>
                </a:solidFill>
                <a:latin typeface="inherit"/>
              </a:rPr>
              <a:t>1st </a:t>
            </a:r>
            <a:r>
              <a:rPr lang="nl-NL" altLang="nl-NL" sz="1000" dirty="0">
                <a:solidFill>
                  <a:schemeClr val="bg1"/>
                </a:solidFill>
                <a:latin typeface="inherit"/>
              </a:rPr>
              <a:t>		</a:t>
            </a:r>
          </a:p>
          <a:p>
            <a:pPr marL="0" lvl="0" indent="0" eaLnBrk="0" fontAlgn="base" hangingPunct="0">
              <a:spcBef>
                <a:spcPct val="0"/>
              </a:spcBef>
              <a:spcAft>
                <a:spcPct val="0"/>
              </a:spcAft>
              <a:buClrTx/>
              <a:buNone/>
            </a:pPr>
            <a:r>
              <a:rPr lang="nl-NL" altLang="nl-NL" sz="1000" dirty="0">
                <a:solidFill>
                  <a:schemeClr val="bg1"/>
                </a:solidFill>
                <a:latin typeface="inherit"/>
              </a:rPr>
              <a:t>		</a:t>
            </a:r>
          </a:p>
          <a:p>
            <a:pPr marL="0" lvl="0" indent="0" eaLnBrk="0" fontAlgn="base" hangingPunct="0">
              <a:spcBef>
                <a:spcPct val="0"/>
              </a:spcBef>
              <a:spcAft>
                <a:spcPct val="0"/>
              </a:spcAft>
              <a:buClrTx/>
              <a:buNone/>
            </a:pPr>
            <a:endParaRPr lang="nl-NL" altLang="nl-NL" sz="1000" dirty="0">
              <a:solidFill>
                <a:schemeClr val="bg1"/>
              </a:solidFill>
              <a:latin typeface="inherit"/>
            </a:endParaRPr>
          </a:p>
          <a:p>
            <a:pPr marL="0" lvl="0" indent="0" eaLnBrk="0" fontAlgn="base" hangingPunct="0">
              <a:spcBef>
                <a:spcPct val="0"/>
              </a:spcBef>
              <a:spcAft>
                <a:spcPct val="0"/>
              </a:spcAft>
              <a:buClrTx/>
              <a:buNone/>
            </a:pPr>
            <a:endParaRPr lang="nl-NL" altLang="nl-NL" sz="1000" dirty="0">
              <a:solidFill>
                <a:schemeClr val="bg1"/>
              </a:solidFill>
              <a:latin typeface="inherit"/>
            </a:endParaRPr>
          </a:p>
          <a:p>
            <a:pPr lvl="3" eaLnBrk="0" fontAlgn="base" hangingPunct="0">
              <a:spcBef>
                <a:spcPct val="0"/>
              </a:spcBef>
              <a:spcAft>
                <a:spcPct val="0"/>
              </a:spcAft>
            </a:pPr>
            <a:r>
              <a:rPr lang="nl-NL" altLang="nl-NL" dirty="0">
                <a:solidFill>
                  <a:schemeClr val="bg1"/>
                </a:solidFill>
                <a:latin typeface="Arial" panose="020B0604020202020204" pitchFamily="34" charset="0"/>
              </a:rPr>
              <a:t>	Edited By	</a:t>
            </a:r>
            <a:r>
              <a:rPr lang="nl-NL" altLang="nl-NL" b="1" dirty="0">
                <a:solidFill>
                  <a:schemeClr val="bg1"/>
                </a:solidFill>
                <a:latin typeface="Arial" panose="020B0604020202020204" pitchFamily="34" charset="0"/>
              </a:rPr>
              <a:t>Leah Shagrir, Smadar Bar-Tal</a:t>
            </a:r>
            <a:br>
              <a:rPr lang="nl-NL" altLang="nl-NL" dirty="0">
                <a:solidFill>
                  <a:schemeClr val="bg1"/>
                </a:solidFill>
                <a:latin typeface="Arial" panose="020B0604020202020204" pitchFamily="34" charset="0"/>
              </a:rPr>
            </a:br>
            <a:r>
              <a:rPr lang="nl-NL" altLang="nl-NL" dirty="0">
                <a:solidFill>
                  <a:schemeClr val="bg1"/>
                </a:solidFill>
                <a:latin typeface="Arial" panose="020B0604020202020204" pitchFamily="34" charset="0"/>
              </a:rPr>
              <a:t>	July 15, 2021</a:t>
            </a:r>
          </a:p>
          <a:p>
            <a:pPr lvl="2" eaLnBrk="0" fontAlgn="base" hangingPunct="0">
              <a:spcBef>
                <a:spcPct val="0"/>
              </a:spcBef>
              <a:spcAft>
                <a:spcPct val="0"/>
              </a:spcAft>
            </a:pPr>
            <a:r>
              <a:rPr lang="nl-NL" altLang="nl-NL" dirty="0">
                <a:solidFill>
                  <a:schemeClr val="bg1"/>
                </a:solidFill>
                <a:latin typeface="Arial" panose="020B0604020202020204" pitchFamily="34" charset="0"/>
              </a:rPr>
              <a:t>		Focusing on the partnerships and collaborations between teacher educators and students with regards to faculty 		members’ professional development, contributors from around the world provide insight into professional 			development opportunities in the context of teaching and collaborating with students.</a:t>
            </a:r>
          </a:p>
          <a:p>
            <a:pPr marL="0" lvl="0" indent="0" eaLnBrk="0" fontAlgn="base" hangingPunct="0">
              <a:spcBef>
                <a:spcPct val="0"/>
              </a:spcBef>
              <a:spcAft>
                <a:spcPct val="0"/>
              </a:spcAft>
              <a:buClrTx/>
              <a:buNone/>
            </a:pPr>
            <a:endParaRPr lang="nl-NL" altLang="nl-NL" dirty="0">
              <a:solidFill>
                <a:schemeClr val="bg1"/>
              </a:solidFill>
              <a:latin typeface="Arial" panose="020B0604020202020204" pitchFamily="34" charset="0"/>
            </a:endParaRPr>
          </a:p>
          <a:p>
            <a:endParaRPr lang="nl-NL" dirty="0"/>
          </a:p>
        </p:txBody>
      </p:sp>
      <p:pic>
        <p:nvPicPr>
          <p:cNvPr id="5122" name="Picture 2" descr="Responsive Teacher Education From Managing Crises to Building Resilience">
            <a:extLst>
              <a:ext uri="{FF2B5EF4-FFF2-40B4-BE49-F238E27FC236}">
                <a16:creationId xmlns:a16="http://schemas.microsoft.com/office/drawing/2014/main" id="{AAC00342-FB95-CAD9-C060-B36AF564F3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116" y="456828"/>
            <a:ext cx="1660813" cy="249122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xploring Professional Development Opportunities for Teacher Educators: Promoting Faculty-Student Partnerships book cover">
            <a:extLst>
              <a:ext uri="{FF2B5EF4-FFF2-40B4-BE49-F238E27FC236}">
                <a16:creationId xmlns:a16="http://schemas.microsoft.com/office/drawing/2014/main" id="{978B8C7C-CA08-5D62-E354-EFD397B93E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116" y="3291444"/>
            <a:ext cx="17145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562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2B3FA-CB28-C3E6-AF33-8A5382463A8E}"/>
              </a:ext>
            </a:extLst>
          </p:cNvPr>
          <p:cNvSpPr>
            <a:spLocks noGrp="1"/>
          </p:cNvSpPr>
          <p:nvPr>
            <p:ph type="title"/>
          </p:nvPr>
        </p:nvSpPr>
        <p:spPr>
          <a:solidFill>
            <a:srgbClr val="008080"/>
          </a:solidFill>
          <a:ln>
            <a:noFill/>
          </a:ln>
        </p:spPr>
        <p:txBody>
          <a:bodyPr/>
          <a:lstStyle/>
          <a:p>
            <a:r>
              <a:rPr lang="nl-NL" dirty="0">
                <a:solidFill>
                  <a:schemeClr val="bg1"/>
                </a:solidFill>
              </a:rPr>
              <a:t>The ATEE brings to its members:</a:t>
            </a:r>
          </a:p>
        </p:txBody>
      </p:sp>
      <p:sp>
        <p:nvSpPr>
          <p:cNvPr id="3" name="Content Placeholder 2">
            <a:extLst>
              <a:ext uri="{FF2B5EF4-FFF2-40B4-BE49-F238E27FC236}">
                <a16:creationId xmlns:a16="http://schemas.microsoft.com/office/drawing/2014/main" id="{3569311B-7FC3-F1C1-CEFC-2F7690E5C3EE}"/>
              </a:ext>
            </a:extLst>
          </p:cNvPr>
          <p:cNvSpPr>
            <a:spLocks noGrp="1"/>
          </p:cNvSpPr>
          <p:nvPr>
            <p:ph idx="1"/>
          </p:nvPr>
        </p:nvSpPr>
        <p:spPr/>
        <p:txBody>
          <a:bodyPr/>
          <a:lstStyle/>
          <a:p>
            <a:r>
              <a:rPr lang="nl-NL" dirty="0">
                <a:solidFill>
                  <a:schemeClr val="bg1"/>
                </a:solidFill>
              </a:rPr>
              <a:t>a World-wide Network of Contacts</a:t>
            </a:r>
          </a:p>
          <a:p>
            <a:r>
              <a:rPr lang="nl-NL" dirty="0">
                <a:solidFill>
                  <a:schemeClr val="bg1"/>
                </a:solidFill>
              </a:rPr>
              <a:t>Insight in the Evolution of Teacher Education</a:t>
            </a:r>
          </a:p>
          <a:p>
            <a:r>
              <a:rPr lang="nl-NL" dirty="0">
                <a:solidFill>
                  <a:schemeClr val="bg1"/>
                </a:solidFill>
              </a:rPr>
              <a:t>a Community of Professional Friends</a:t>
            </a:r>
          </a:p>
          <a:p>
            <a:r>
              <a:rPr lang="nl-NL" dirty="0">
                <a:solidFill>
                  <a:schemeClr val="bg1"/>
                </a:solidFill>
              </a:rPr>
              <a:t>a Platform for Publishing, Reports, Articles and Books</a:t>
            </a:r>
          </a:p>
          <a:p>
            <a:r>
              <a:rPr lang="nl-NL" dirty="0">
                <a:solidFill>
                  <a:schemeClr val="bg1"/>
                </a:solidFill>
              </a:rPr>
              <a:t>Regular Opportunities to meet and work together during Annual , Winter and Spring Conferences and in Projects, or other Shared Activities</a:t>
            </a:r>
          </a:p>
          <a:p>
            <a:r>
              <a:rPr lang="nl-NL" dirty="0">
                <a:solidFill>
                  <a:schemeClr val="bg1"/>
                </a:solidFill>
              </a:rPr>
              <a:t>State of the Art knowledge and information about Teacher Education, through Inputs of Key note speakers at ATEE Conferences</a:t>
            </a:r>
          </a:p>
          <a:p>
            <a:endParaRPr lang="nl-NL" dirty="0"/>
          </a:p>
          <a:p>
            <a:endParaRPr lang="nl-NL" dirty="0"/>
          </a:p>
          <a:p>
            <a:endParaRPr lang="nl-NL" dirty="0"/>
          </a:p>
        </p:txBody>
      </p:sp>
    </p:spTree>
    <p:extLst>
      <p:ext uri="{BB962C8B-B14F-4D97-AF65-F5344CB8AC3E}">
        <p14:creationId xmlns:p14="http://schemas.microsoft.com/office/powerpoint/2010/main" val="3388732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55BD0-11B0-D238-0254-4D380A1CFF49}"/>
              </a:ext>
            </a:extLst>
          </p:cNvPr>
          <p:cNvSpPr>
            <a:spLocks noGrp="1"/>
          </p:cNvSpPr>
          <p:nvPr>
            <p:ph type="title"/>
          </p:nvPr>
        </p:nvSpPr>
        <p:spPr>
          <a:xfrm>
            <a:off x="1832927" y="964692"/>
            <a:ext cx="8502701" cy="1188720"/>
          </a:xfrm>
          <a:solidFill>
            <a:srgbClr val="008080"/>
          </a:solidFill>
          <a:ln>
            <a:noFill/>
          </a:ln>
        </p:spPr>
        <p:txBody>
          <a:bodyPr/>
          <a:lstStyle/>
          <a:p>
            <a:r>
              <a:rPr lang="nl-NL" dirty="0">
                <a:solidFill>
                  <a:schemeClr val="bg1"/>
                </a:solidFill>
              </a:rPr>
              <a:t>ATEE through fifty years</a:t>
            </a:r>
          </a:p>
        </p:txBody>
      </p:sp>
      <p:sp>
        <p:nvSpPr>
          <p:cNvPr id="3" name="Content Placeholder 2">
            <a:extLst>
              <a:ext uri="{FF2B5EF4-FFF2-40B4-BE49-F238E27FC236}">
                <a16:creationId xmlns:a16="http://schemas.microsoft.com/office/drawing/2014/main" id="{E4E8C7E7-1D22-6623-08DE-6CF07A852D11}"/>
              </a:ext>
            </a:extLst>
          </p:cNvPr>
          <p:cNvSpPr>
            <a:spLocks noGrp="1"/>
          </p:cNvSpPr>
          <p:nvPr>
            <p:ph idx="1"/>
          </p:nvPr>
        </p:nvSpPr>
        <p:spPr/>
        <p:txBody>
          <a:bodyPr>
            <a:noAutofit/>
          </a:bodyPr>
          <a:lstStyle/>
          <a:p>
            <a:r>
              <a:rPr lang="nl-NL" sz="2400" dirty="0">
                <a:solidFill>
                  <a:schemeClr val="bg1"/>
                </a:solidFill>
              </a:rPr>
              <a:t>Fifty years of conference themes</a:t>
            </a:r>
          </a:p>
          <a:p>
            <a:r>
              <a:rPr lang="nl-NL" sz="2400" dirty="0">
                <a:solidFill>
                  <a:schemeClr val="bg1"/>
                </a:solidFill>
              </a:rPr>
              <a:t>An exploration of conference proceedings</a:t>
            </a:r>
          </a:p>
          <a:p>
            <a:r>
              <a:rPr lang="nl-NL" sz="2400" dirty="0">
                <a:solidFill>
                  <a:schemeClr val="bg1"/>
                </a:solidFill>
              </a:rPr>
              <a:t>An inventory of publications</a:t>
            </a:r>
          </a:p>
          <a:p>
            <a:r>
              <a:rPr lang="nl-NL" sz="2400" dirty="0">
                <a:solidFill>
                  <a:schemeClr val="bg1"/>
                </a:solidFill>
              </a:rPr>
              <a:t>And my personal involvement in ATEE for over four decades</a:t>
            </a:r>
          </a:p>
          <a:p>
            <a:r>
              <a:rPr lang="nl-NL" sz="2400" dirty="0">
                <a:solidFill>
                  <a:schemeClr val="bg1"/>
                </a:solidFill>
              </a:rPr>
              <a:t>Led to the following impression of how the ATEE developed through the decades:</a:t>
            </a:r>
          </a:p>
        </p:txBody>
      </p:sp>
    </p:spTree>
    <p:extLst>
      <p:ext uri="{BB962C8B-B14F-4D97-AF65-F5344CB8AC3E}">
        <p14:creationId xmlns:p14="http://schemas.microsoft.com/office/powerpoint/2010/main" val="3771940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BB42D-7DAC-4C87-5C32-316F199B497A}"/>
              </a:ext>
            </a:extLst>
          </p:cNvPr>
          <p:cNvSpPr>
            <a:spLocks noGrp="1"/>
          </p:cNvSpPr>
          <p:nvPr>
            <p:ph type="title"/>
          </p:nvPr>
        </p:nvSpPr>
        <p:spPr>
          <a:xfrm>
            <a:off x="848400" y="296477"/>
            <a:ext cx="7729728" cy="1188720"/>
          </a:xfrm>
          <a:solidFill>
            <a:srgbClr val="008080"/>
          </a:solidFill>
          <a:ln>
            <a:noFill/>
          </a:ln>
        </p:spPr>
        <p:txBody>
          <a:bodyPr/>
          <a:lstStyle/>
          <a:p>
            <a:r>
              <a:rPr lang="nl-NL" dirty="0">
                <a:solidFill>
                  <a:schemeClr val="bg1"/>
                </a:solidFill>
              </a:rPr>
              <a:t>The pioneer phase 1976-1985</a:t>
            </a:r>
          </a:p>
        </p:txBody>
      </p:sp>
      <p:sp>
        <p:nvSpPr>
          <p:cNvPr id="3" name="Content Placeholder 2">
            <a:extLst>
              <a:ext uri="{FF2B5EF4-FFF2-40B4-BE49-F238E27FC236}">
                <a16:creationId xmlns:a16="http://schemas.microsoft.com/office/drawing/2014/main" id="{CC344AA5-4372-DBDC-E41A-C482106E56B8}"/>
              </a:ext>
            </a:extLst>
          </p:cNvPr>
          <p:cNvSpPr>
            <a:spLocks noGrp="1"/>
          </p:cNvSpPr>
          <p:nvPr>
            <p:ph idx="1"/>
          </p:nvPr>
        </p:nvSpPr>
        <p:spPr>
          <a:xfrm>
            <a:off x="1609383" y="1817077"/>
            <a:ext cx="8935740" cy="4490958"/>
          </a:xfrm>
          <a:solidFill>
            <a:srgbClr val="008080"/>
          </a:solidFill>
        </p:spPr>
        <p:txBody>
          <a:bodyPr>
            <a:normAutofit fontScale="62500" lnSpcReduction="20000"/>
          </a:bodyPr>
          <a:lstStyle/>
          <a:p>
            <a:pPr marL="0" indent="0">
              <a:buNone/>
            </a:pPr>
            <a:endParaRPr lang="nl-NL" sz="2200" dirty="0">
              <a:solidFill>
                <a:schemeClr val="bg1"/>
              </a:solidFill>
              <a:latin typeface="Arial" panose="020B0604020202020204" pitchFamily="34" charset="0"/>
              <a:cs typeface="Arial" panose="020B0604020202020204" pitchFamily="34" charset="0"/>
            </a:endParaRPr>
          </a:p>
          <a:p>
            <a:r>
              <a:rPr lang="en-US" sz="2900" dirty="0">
                <a:solidFill>
                  <a:schemeClr val="bg1"/>
                </a:solidFill>
                <a:latin typeface="Calibri" panose="020F0502020204030204" pitchFamily="34" charset="0"/>
                <a:ea typeface="Calibri" panose="020F0502020204030204" pitchFamily="34" charset="0"/>
                <a:cs typeface="Calibri" panose="020F0502020204030204" pitchFamily="34" charset="0"/>
              </a:rPr>
              <a:t>ATEE was founded in Liège in 1976, on the initiative of Friedrich Busch and Mario </a:t>
            </a:r>
            <a:r>
              <a:rPr lang="en-US" sz="2900" dirty="0" err="1">
                <a:solidFill>
                  <a:schemeClr val="bg1"/>
                </a:solidFill>
                <a:latin typeface="Calibri" panose="020F0502020204030204" pitchFamily="34" charset="0"/>
                <a:ea typeface="Calibri" panose="020F0502020204030204" pitchFamily="34" charset="0"/>
                <a:cs typeface="Calibri" panose="020F0502020204030204" pitchFamily="34" charset="0"/>
              </a:rPr>
              <a:t>Reguzzoni</a:t>
            </a:r>
            <a:r>
              <a:rPr lang="en-US" sz="2900" dirty="0">
                <a:solidFill>
                  <a:schemeClr val="bg1"/>
                </a:solidFill>
                <a:latin typeface="Calibri" panose="020F0502020204030204" pitchFamily="34" charset="0"/>
                <a:ea typeface="Calibri" panose="020F0502020204030204" pitchFamily="34" charset="0"/>
                <a:cs typeface="Calibri" panose="020F0502020204030204" pitchFamily="34" charset="0"/>
              </a:rPr>
              <a:t>. Since its creation, membership has expanded noticeably, especially in Central and Eastern Europe as well as in other parts of the world</a:t>
            </a:r>
          </a:p>
          <a:p>
            <a:r>
              <a:rPr lang="nl-NL" sz="2900" dirty="0">
                <a:solidFill>
                  <a:schemeClr val="bg1"/>
                </a:solidFill>
                <a:latin typeface="Calibri" panose="020F0502020204030204" pitchFamily="34" charset="0"/>
                <a:ea typeface="Calibri" panose="020F0502020204030204" pitchFamily="34" charset="0"/>
                <a:cs typeface="Calibri" panose="020F0502020204030204" pitchFamily="34" charset="0"/>
              </a:rPr>
              <a:t>The first president was Chris Schrijner	</a:t>
            </a:r>
          </a:p>
          <a:p>
            <a:r>
              <a:rPr lang="en-GB" sz="2900" dirty="0">
                <a:solidFill>
                  <a:schemeClr val="bg1"/>
                </a:solidFill>
                <a:latin typeface="Calibri" panose="020F0502020204030204" pitchFamily="34" charset="0"/>
                <a:ea typeface="Calibri" panose="020F0502020204030204" pitchFamily="34" charset="0"/>
                <a:cs typeface="Calibri" panose="020F0502020204030204" pitchFamily="34" charset="0"/>
              </a:rPr>
              <a:t> At first the aim was to create a community of European teacher educators</a:t>
            </a:r>
          </a:p>
          <a:p>
            <a:r>
              <a:rPr lang="en-GB" sz="2900" dirty="0">
                <a:solidFill>
                  <a:schemeClr val="bg1"/>
                </a:solidFill>
                <a:latin typeface="Calibri" panose="020F0502020204030204" pitchFamily="34" charset="0"/>
                <a:ea typeface="Calibri" panose="020F0502020204030204" pitchFamily="34" charset="0"/>
                <a:cs typeface="Calibri" panose="020F0502020204030204" pitchFamily="34" charset="0"/>
              </a:rPr>
              <a:t>ATEE was intended to be a movement </a:t>
            </a:r>
            <a:endParaRPr lang="nl-NL" sz="29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900" dirty="0">
                <a:solidFill>
                  <a:schemeClr val="bg1"/>
                </a:solidFill>
                <a:latin typeface="Calibri" panose="020F0502020204030204" pitchFamily="34" charset="0"/>
                <a:ea typeface="Calibri" panose="020F0502020204030204" pitchFamily="34" charset="0"/>
                <a:cs typeface="Calibri" panose="020F0502020204030204" pitchFamily="34" charset="0"/>
              </a:rPr>
              <a:t>It was multi lingual (French, German and English)</a:t>
            </a:r>
            <a:endParaRPr lang="nl-NL" sz="29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900" dirty="0">
                <a:solidFill>
                  <a:schemeClr val="bg1"/>
                </a:solidFill>
                <a:latin typeface="Calibri" panose="020F0502020204030204" pitchFamily="34" charset="0"/>
                <a:ea typeface="Calibri" panose="020F0502020204030204" pitchFamily="34" charset="0"/>
                <a:cs typeface="Calibri" panose="020F0502020204030204" pitchFamily="34" charset="0"/>
              </a:rPr>
              <a:t>Focussing on getting acquainted, get to know each other’s educational systems and systems of teacher education including in-service teacher education</a:t>
            </a:r>
            <a:endParaRPr lang="nl-NL" sz="29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900" dirty="0">
                <a:solidFill>
                  <a:schemeClr val="bg1"/>
                </a:solidFill>
                <a:latin typeface="Calibri" panose="020F0502020204030204" pitchFamily="34" charset="0"/>
                <a:ea typeface="Calibri" panose="020F0502020204030204" pitchFamily="34" charset="0"/>
                <a:cs typeface="Calibri" panose="020F0502020204030204" pitchFamily="34" charset="0"/>
              </a:rPr>
              <a:t>Initially the Emphasis was on subject based teacher education including vocational education and special needs education</a:t>
            </a:r>
          </a:p>
          <a:p>
            <a:r>
              <a:rPr lang="en-US" sz="2900" dirty="0">
                <a:solidFill>
                  <a:schemeClr val="bg1"/>
                </a:solidFill>
                <a:latin typeface="Calibri" panose="020F0502020204030204" pitchFamily="34" charset="0"/>
                <a:ea typeface="Calibri" panose="020F0502020204030204" pitchFamily="34" charset="0"/>
                <a:cs typeface="Calibri" panose="020F0502020204030204" pitchFamily="34" charset="0"/>
              </a:rPr>
              <a:t>The journal of the Association for Teacher Education in Europe (ATEE) was first published in 1978. At that time, </a:t>
            </a:r>
            <a:r>
              <a:rPr lang="en-US" sz="2900" u="sng" dirty="0">
                <a:solidFill>
                  <a:schemeClr val="bg1"/>
                </a:solidFill>
                <a:latin typeface="Calibri" panose="020F0502020204030204" pitchFamily="34" charset="0"/>
                <a:ea typeface="Calibri" panose="020F0502020204030204" pitchFamily="34" charset="0"/>
                <a:cs typeface="Calibri" panose="020F0502020204030204" pitchFamily="34" charset="0"/>
              </a:rPr>
              <a:t>i</a:t>
            </a:r>
            <a:r>
              <a:rPr lang="en-US" sz="2900" dirty="0">
                <a:solidFill>
                  <a:schemeClr val="bg1"/>
                </a:solidFill>
                <a:latin typeface="Calibri" panose="020F0502020204030204" pitchFamily="34" charset="0"/>
                <a:ea typeface="Calibri" panose="020F0502020204030204" pitchFamily="34" charset="0"/>
                <a:cs typeface="Calibri" panose="020F0502020204030204" pitchFamily="34" charset="0"/>
              </a:rPr>
              <a:t>t was known as Revue ATEE Journal (1978–1982)</a:t>
            </a:r>
            <a:r>
              <a:rPr lang="en-US" sz="2900" dirty="0">
                <a:latin typeface="Calibri" panose="020F0502020204030204" pitchFamily="34" charset="0"/>
                <a:ea typeface="Calibri" panose="020F0502020204030204" pitchFamily="34" charset="0"/>
                <a:cs typeface="Calibri" panose="020F0502020204030204" pitchFamily="34" charset="0"/>
              </a:rPr>
              <a:t> </a:t>
            </a:r>
          </a:p>
          <a:p>
            <a:r>
              <a:rPr lang="en-US" sz="2900" dirty="0">
                <a:solidFill>
                  <a:schemeClr val="bg1"/>
                </a:solidFill>
                <a:latin typeface="Calibri" panose="020F0502020204030204" pitchFamily="34" charset="0"/>
                <a:ea typeface="Calibri" panose="020F0502020204030204" pitchFamily="34" charset="0"/>
                <a:cs typeface="Calibri" panose="020F0502020204030204" pitchFamily="34" charset="0"/>
              </a:rPr>
              <a:t>In 1982 the journal became known as the European Journal of Teacher Education</a:t>
            </a:r>
            <a:endParaRPr lang="en-GB" sz="29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nl-NL" dirty="0"/>
          </a:p>
        </p:txBody>
      </p:sp>
      <p:pic>
        <p:nvPicPr>
          <p:cNvPr id="7" name="Picture 6">
            <a:extLst>
              <a:ext uri="{FF2B5EF4-FFF2-40B4-BE49-F238E27FC236}">
                <a16:creationId xmlns:a16="http://schemas.microsoft.com/office/drawing/2014/main" id="{3B4C9E9F-EADE-04FE-7397-D58D1D51FDEF}"/>
              </a:ext>
            </a:extLst>
          </p:cNvPr>
          <p:cNvPicPr>
            <a:picLocks noChangeAspect="1"/>
          </p:cNvPicPr>
          <p:nvPr/>
        </p:nvPicPr>
        <p:blipFill>
          <a:blip r:embed="rId3"/>
          <a:srcRect l="10205" t="12732" r="10205" b="32506"/>
          <a:stretch>
            <a:fillRect/>
          </a:stretch>
        </p:blipFill>
        <p:spPr>
          <a:xfrm>
            <a:off x="10677793" y="143122"/>
            <a:ext cx="1085847" cy="1467361"/>
          </a:xfrm>
          <a:prstGeom prst="rect">
            <a:avLst/>
          </a:prstGeom>
        </p:spPr>
      </p:pic>
      <p:pic>
        <p:nvPicPr>
          <p:cNvPr id="8" name="Afbeelding 2">
            <a:hlinkClick r:id="rId4"/>
            <a:extLst>
              <a:ext uri="{FF2B5EF4-FFF2-40B4-BE49-F238E27FC236}">
                <a16:creationId xmlns:a16="http://schemas.microsoft.com/office/drawing/2014/main" id="{F732A0C7-B065-5497-DAD4-9BC36427DE9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676257" y="3525443"/>
            <a:ext cx="1064033" cy="1437883"/>
          </a:xfrm>
          <a:prstGeom prst="rect">
            <a:avLst/>
          </a:prstGeom>
          <a:noFill/>
          <a:ln>
            <a:noFill/>
          </a:ln>
        </p:spPr>
      </p:pic>
      <p:sp>
        <p:nvSpPr>
          <p:cNvPr id="9" name="Rectangle 8">
            <a:extLst>
              <a:ext uri="{FF2B5EF4-FFF2-40B4-BE49-F238E27FC236}">
                <a16:creationId xmlns:a16="http://schemas.microsoft.com/office/drawing/2014/main" id="{4A35EEDF-7653-B053-056A-70E3457B0750}"/>
              </a:ext>
            </a:extLst>
          </p:cNvPr>
          <p:cNvSpPr/>
          <p:nvPr/>
        </p:nvSpPr>
        <p:spPr>
          <a:xfrm>
            <a:off x="10609281" y="4939330"/>
            <a:ext cx="1154358" cy="345795"/>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rPr>
              <a:t>Friedrich Busch</a:t>
            </a:r>
          </a:p>
        </p:txBody>
      </p:sp>
      <p:sp>
        <p:nvSpPr>
          <p:cNvPr id="11" name="Rectangle 10">
            <a:extLst>
              <a:ext uri="{FF2B5EF4-FFF2-40B4-BE49-F238E27FC236}">
                <a16:creationId xmlns:a16="http://schemas.microsoft.com/office/drawing/2014/main" id="{9DC98331-4842-2F7F-478D-3792C1CB0C01}"/>
              </a:ext>
            </a:extLst>
          </p:cNvPr>
          <p:cNvSpPr/>
          <p:nvPr/>
        </p:nvSpPr>
        <p:spPr>
          <a:xfrm>
            <a:off x="10593355" y="1660899"/>
            <a:ext cx="1254721" cy="312355"/>
          </a:xfrm>
          <a:prstGeom prst="rect">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Chris Schrijner</a:t>
            </a:r>
          </a:p>
          <a:p>
            <a:pPr algn="ctr"/>
            <a:endParaRPr lang="nl-NL" sz="1200" dirty="0"/>
          </a:p>
        </p:txBody>
      </p:sp>
      <p:pic>
        <p:nvPicPr>
          <p:cNvPr id="1026" name="Picture 2">
            <a:extLst>
              <a:ext uri="{FF2B5EF4-FFF2-40B4-BE49-F238E27FC236}">
                <a16:creationId xmlns:a16="http://schemas.microsoft.com/office/drawing/2014/main" id="{3DB32C16-147E-AF0C-0646-13B6F35A554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048" t="8847" r="12368" b="10903"/>
          <a:stretch>
            <a:fillRect/>
          </a:stretch>
        </p:blipFill>
        <p:spPr bwMode="auto">
          <a:xfrm>
            <a:off x="112959" y="4404477"/>
            <a:ext cx="1470881" cy="215704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76CD97F-EE20-6B6C-BF5A-4B0BB50B069C}"/>
              </a:ext>
            </a:extLst>
          </p:cNvPr>
          <p:cNvPicPr>
            <a:picLocks noChangeAspect="1"/>
          </p:cNvPicPr>
          <p:nvPr/>
        </p:nvPicPr>
        <p:blipFill>
          <a:blip r:embed="rId7"/>
          <a:srcRect t="13650" b="1396"/>
          <a:stretch>
            <a:fillRect/>
          </a:stretch>
        </p:blipFill>
        <p:spPr>
          <a:xfrm>
            <a:off x="10631095" y="5244289"/>
            <a:ext cx="1110730" cy="1236190"/>
          </a:xfrm>
          <a:prstGeom prst="rect">
            <a:avLst/>
          </a:prstGeom>
        </p:spPr>
      </p:pic>
      <p:sp>
        <p:nvSpPr>
          <p:cNvPr id="16" name="Rectangle 15">
            <a:extLst>
              <a:ext uri="{FF2B5EF4-FFF2-40B4-BE49-F238E27FC236}">
                <a16:creationId xmlns:a16="http://schemas.microsoft.com/office/drawing/2014/main" id="{403CFCB3-016C-EE77-D017-694CC338B042}"/>
              </a:ext>
            </a:extLst>
          </p:cNvPr>
          <p:cNvSpPr/>
          <p:nvPr/>
        </p:nvSpPr>
        <p:spPr>
          <a:xfrm>
            <a:off x="10545374" y="6515515"/>
            <a:ext cx="1282172" cy="312355"/>
          </a:xfrm>
          <a:prstGeom prst="rect">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Egon Foldberg</a:t>
            </a:r>
            <a:endParaRPr lang="nl-NL" dirty="0"/>
          </a:p>
        </p:txBody>
      </p:sp>
      <p:sp>
        <p:nvSpPr>
          <p:cNvPr id="5" name="Rectangle 4">
            <a:extLst>
              <a:ext uri="{FF2B5EF4-FFF2-40B4-BE49-F238E27FC236}">
                <a16:creationId xmlns:a16="http://schemas.microsoft.com/office/drawing/2014/main" id="{C6DCE2F4-13B0-C346-1EB3-B40C4EF9DCFC}"/>
              </a:ext>
            </a:extLst>
          </p:cNvPr>
          <p:cNvSpPr/>
          <p:nvPr/>
        </p:nvSpPr>
        <p:spPr>
          <a:xfrm>
            <a:off x="10729260" y="3074786"/>
            <a:ext cx="914400" cy="312355"/>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Rhys Gwyn</a:t>
            </a:r>
          </a:p>
        </p:txBody>
      </p:sp>
      <p:sp>
        <p:nvSpPr>
          <p:cNvPr id="6" name="Rectangle 1">
            <a:extLst>
              <a:ext uri="{FF2B5EF4-FFF2-40B4-BE49-F238E27FC236}">
                <a16:creationId xmlns:a16="http://schemas.microsoft.com/office/drawing/2014/main" id="{F387AB5A-FE2E-5058-0041-CBF2A21C2D2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10" name="Rectangle 2">
            <a:extLst>
              <a:ext uri="{FF2B5EF4-FFF2-40B4-BE49-F238E27FC236}">
                <a16:creationId xmlns:a16="http://schemas.microsoft.com/office/drawing/2014/main" id="{FF517BD8-718A-CE5D-E5A7-34965AF82197}"/>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12" name="Rectangle 3">
            <a:extLst>
              <a:ext uri="{FF2B5EF4-FFF2-40B4-BE49-F238E27FC236}">
                <a16:creationId xmlns:a16="http://schemas.microsoft.com/office/drawing/2014/main" id="{422B32FF-4CEA-947E-3CF4-03325408FAA4}"/>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pic>
        <p:nvPicPr>
          <p:cNvPr id="14" name="Picture 13">
            <a:extLst>
              <a:ext uri="{FF2B5EF4-FFF2-40B4-BE49-F238E27FC236}">
                <a16:creationId xmlns:a16="http://schemas.microsoft.com/office/drawing/2014/main" id="{EFB39FF7-E604-DBF8-98AD-082FDC549BCB}"/>
              </a:ext>
            </a:extLst>
          </p:cNvPr>
          <p:cNvPicPr>
            <a:picLocks noChangeAspect="1"/>
          </p:cNvPicPr>
          <p:nvPr/>
        </p:nvPicPr>
        <p:blipFill>
          <a:blip r:embed="rId8"/>
          <a:srcRect l="2985" t="16776" r="78693" b="67390"/>
          <a:stretch>
            <a:fillRect/>
          </a:stretch>
        </p:blipFill>
        <p:spPr>
          <a:xfrm>
            <a:off x="10631095" y="2008290"/>
            <a:ext cx="1064033" cy="1312767"/>
          </a:xfrm>
          <a:prstGeom prst="rect">
            <a:avLst/>
          </a:prstGeom>
        </p:spPr>
      </p:pic>
    </p:spTree>
    <p:extLst>
      <p:ext uri="{BB962C8B-B14F-4D97-AF65-F5344CB8AC3E}">
        <p14:creationId xmlns:p14="http://schemas.microsoft.com/office/powerpoint/2010/main" val="3442771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071519B-6DD6-0B37-8D91-516BA1558A26}"/>
              </a:ext>
            </a:extLst>
          </p:cNvPr>
          <p:cNvSpPr/>
          <p:nvPr/>
        </p:nvSpPr>
        <p:spPr>
          <a:xfrm>
            <a:off x="10306486" y="1125836"/>
            <a:ext cx="1547543" cy="197869"/>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Jean van Combrugge</a:t>
            </a:r>
          </a:p>
        </p:txBody>
      </p:sp>
      <p:sp>
        <p:nvSpPr>
          <p:cNvPr id="2" name="Title 1">
            <a:extLst>
              <a:ext uri="{FF2B5EF4-FFF2-40B4-BE49-F238E27FC236}">
                <a16:creationId xmlns:a16="http://schemas.microsoft.com/office/drawing/2014/main" id="{32659DC0-76D2-0763-E497-405A208791C4}"/>
              </a:ext>
            </a:extLst>
          </p:cNvPr>
          <p:cNvSpPr>
            <a:spLocks noGrp="1"/>
          </p:cNvSpPr>
          <p:nvPr>
            <p:ph type="title"/>
          </p:nvPr>
        </p:nvSpPr>
        <p:spPr>
          <a:xfrm>
            <a:off x="971550" y="568201"/>
            <a:ext cx="8989314" cy="1188720"/>
          </a:xfrm>
          <a:solidFill>
            <a:srgbClr val="008080"/>
          </a:solidFill>
          <a:ln>
            <a:noFill/>
          </a:ln>
        </p:spPr>
        <p:txBody>
          <a:bodyPr>
            <a:normAutofit fontScale="90000"/>
          </a:bodyPr>
          <a:lstStyle/>
          <a:p>
            <a:br>
              <a:rPr lang="en-GB" dirty="0"/>
            </a:br>
            <a:br>
              <a:rPr lang="en-GB" dirty="0">
                <a:solidFill>
                  <a:schemeClr val="bg1"/>
                </a:solidFill>
              </a:rPr>
            </a:br>
            <a:r>
              <a:rPr lang="en-GB" dirty="0">
                <a:solidFill>
                  <a:schemeClr val="bg1"/>
                </a:solidFill>
              </a:rPr>
              <a:t>Technology, organisation and professional development (1986-1995)</a:t>
            </a:r>
            <a:br>
              <a:rPr lang="nl-NL" dirty="0">
                <a:solidFill>
                  <a:schemeClr val="bg1"/>
                </a:solidFill>
              </a:rPr>
            </a:br>
            <a:endParaRPr lang="nl-NL" dirty="0">
              <a:solidFill>
                <a:schemeClr val="bg1"/>
              </a:solidFill>
            </a:endParaRPr>
          </a:p>
        </p:txBody>
      </p:sp>
      <p:sp>
        <p:nvSpPr>
          <p:cNvPr id="3" name="Content Placeholder 2">
            <a:extLst>
              <a:ext uri="{FF2B5EF4-FFF2-40B4-BE49-F238E27FC236}">
                <a16:creationId xmlns:a16="http://schemas.microsoft.com/office/drawing/2014/main" id="{87299D4C-AB7D-E99C-1076-7EE9AD6405D5}"/>
              </a:ext>
            </a:extLst>
          </p:cNvPr>
          <p:cNvSpPr>
            <a:spLocks noGrp="1"/>
          </p:cNvSpPr>
          <p:nvPr>
            <p:ph idx="1"/>
          </p:nvPr>
        </p:nvSpPr>
        <p:spPr>
          <a:xfrm>
            <a:off x="971550" y="2441620"/>
            <a:ext cx="8706840" cy="3804801"/>
          </a:xfrm>
        </p:spPr>
        <p:txBody>
          <a:bodyPr>
            <a:normAutofit/>
          </a:bodyPr>
          <a:lstStyle/>
          <a:p>
            <a:r>
              <a:rPr lang="en-GB" dirty="0">
                <a:solidFill>
                  <a:schemeClr val="bg1"/>
                </a:solidFill>
              </a:rPr>
              <a:t>In the second decade of its existence the ATEE extended its scope towards training for school management and organisation</a:t>
            </a:r>
            <a:endParaRPr lang="nl-NL" dirty="0">
              <a:solidFill>
                <a:schemeClr val="bg1"/>
              </a:solidFill>
            </a:endParaRPr>
          </a:p>
          <a:p>
            <a:r>
              <a:rPr lang="en-GB" dirty="0">
                <a:solidFill>
                  <a:schemeClr val="bg1"/>
                </a:solidFill>
              </a:rPr>
              <a:t>The Professional development of teachers in courses as well as in school- based settings gained support</a:t>
            </a:r>
            <a:endParaRPr lang="nl-NL" dirty="0">
              <a:solidFill>
                <a:schemeClr val="bg1"/>
              </a:solidFill>
            </a:endParaRPr>
          </a:p>
          <a:p>
            <a:r>
              <a:rPr lang="en-GB" dirty="0">
                <a:solidFill>
                  <a:schemeClr val="bg1"/>
                </a:solidFill>
              </a:rPr>
              <a:t>Information technology, although a theme from the start,  continued to be an important issue</a:t>
            </a:r>
            <a:endParaRPr lang="nl-NL" dirty="0">
              <a:solidFill>
                <a:schemeClr val="bg1"/>
              </a:solidFill>
            </a:endParaRPr>
          </a:p>
          <a:p>
            <a:r>
              <a:rPr lang="en-GB" dirty="0">
                <a:solidFill>
                  <a:schemeClr val="bg1"/>
                </a:solidFill>
              </a:rPr>
              <a:t>Equal opportunities,  women's emancipation and gender equality were as relevant then, as they are today</a:t>
            </a:r>
          </a:p>
          <a:p>
            <a:r>
              <a:rPr lang="en-GB" dirty="0">
                <a:solidFill>
                  <a:schemeClr val="bg1"/>
                </a:solidFill>
              </a:rPr>
              <a:t>In these days some conferences like the ones in Berlin, Toulouse, Barcelona and Lisbon were very well attended.</a:t>
            </a:r>
          </a:p>
          <a:p>
            <a:endParaRPr lang="nl-NL" dirty="0">
              <a:solidFill>
                <a:schemeClr val="bg1"/>
              </a:solidFill>
            </a:endParaRPr>
          </a:p>
          <a:p>
            <a:pPr marL="0" indent="0">
              <a:buNone/>
            </a:pPr>
            <a:endParaRPr lang="nl-NL" dirty="0"/>
          </a:p>
        </p:txBody>
      </p:sp>
      <p:pic>
        <p:nvPicPr>
          <p:cNvPr id="5" name="Picture 4">
            <a:extLst>
              <a:ext uri="{FF2B5EF4-FFF2-40B4-BE49-F238E27FC236}">
                <a16:creationId xmlns:a16="http://schemas.microsoft.com/office/drawing/2014/main" id="{77280B32-8FC9-832D-56FD-8A6069C4346C}"/>
              </a:ext>
            </a:extLst>
          </p:cNvPr>
          <p:cNvPicPr>
            <a:picLocks noChangeAspect="1"/>
          </p:cNvPicPr>
          <p:nvPr/>
        </p:nvPicPr>
        <p:blipFill>
          <a:blip r:embed="rId2"/>
          <a:stretch>
            <a:fillRect/>
          </a:stretch>
        </p:blipFill>
        <p:spPr>
          <a:xfrm>
            <a:off x="10504167" y="1341805"/>
            <a:ext cx="1102377" cy="1102377"/>
          </a:xfrm>
          <a:prstGeom prst="rect">
            <a:avLst/>
          </a:prstGeom>
        </p:spPr>
      </p:pic>
      <p:sp>
        <p:nvSpPr>
          <p:cNvPr id="11" name="Rectangle 10">
            <a:extLst>
              <a:ext uri="{FF2B5EF4-FFF2-40B4-BE49-F238E27FC236}">
                <a16:creationId xmlns:a16="http://schemas.microsoft.com/office/drawing/2014/main" id="{6E5E8ED2-62A2-5505-7E36-B7399C676D50}"/>
              </a:ext>
            </a:extLst>
          </p:cNvPr>
          <p:cNvSpPr/>
          <p:nvPr/>
        </p:nvSpPr>
        <p:spPr>
          <a:xfrm>
            <a:off x="10504169" y="106800"/>
            <a:ext cx="1073387" cy="1006368"/>
          </a:xfrm>
          <a:prstGeom prst="rect">
            <a:avLst/>
          </a:prstGeom>
          <a:solidFill>
            <a:srgbClr val="00808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tangle 11">
            <a:extLst>
              <a:ext uri="{FF2B5EF4-FFF2-40B4-BE49-F238E27FC236}">
                <a16:creationId xmlns:a16="http://schemas.microsoft.com/office/drawing/2014/main" id="{B152E07C-D2CF-E90C-A301-786E4A1ECD78}"/>
              </a:ext>
            </a:extLst>
          </p:cNvPr>
          <p:cNvSpPr/>
          <p:nvPr/>
        </p:nvSpPr>
        <p:spPr>
          <a:xfrm>
            <a:off x="10306486" y="3726064"/>
            <a:ext cx="1400175" cy="197869"/>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Hans Vonk</a:t>
            </a:r>
          </a:p>
        </p:txBody>
      </p:sp>
      <p:sp>
        <p:nvSpPr>
          <p:cNvPr id="13" name="Rectangle 12">
            <a:extLst>
              <a:ext uri="{FF2B5EF4-FFF2-40B4-BE49-F238E27FC236}">
                <a16:creationId xmlns:a16="http://schemas.microsoft.com/office/drawing/2014/main" id="{B8EF7A28-767C-71B4-425F-1E16396948DE}"/>
              </a:ext>
            </a:extLst>
          </p:cNvPr>
          <p:cNvSpPr/>
          <p:nvPr/>
        </p:nvSpPr>
        <p:spPr>
          <a:xfrm>
            <a:off x="10340774" y="2416632"/>
            <a:ext cx="1400175" cy="197869"/>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David Hellawell</a:t>
            </a:r>
          </a:p>
        </p:txBody>
      </p:sp>
      <p:sp>
        <p:nvSpPr>
          <p:cNvPr id="15" name="Rectangle 14">
            <a:extLst>
              <a:ext uri="{FF2B5EF4-FFF2-40B4-BE49-F238E27FC236}">
                <a16:creationId xmlns:a16="http://schemas.microsoft.com/office/drawing/2014/main" id="{5E2BC25B-C61E-7A6D-463C-601665FB853F}"/>
              </a:ext>
            </a:extLst>
          </p:cNvPr>
          <p:cNvSpPr/>
          <p:nvPr/>
        </p:nvSpPr>
        <p:spPr>
          <a:xfrm>
            <a:off x="10504167" y="2691682"/>
            <a:ext cx="1087884" cy="997646"/>
          </a:xfrm>
          <a:prstGeom prst="rect">
            <a:avLst/>
          </a:prstGeom>
          <a:solidFill>
            <a:srgbClr val="008080"/>
          </a:solid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7" name="Rectangle 16">
            <a:extLst>
              <a:ext uri="{FF2B5EF4-FFF2-40B4-BE49-F238E27FC236}">
                <a16:creationId xmlns:a16="http://schemas.microsoft.com/office/drawing/2014/main" id="{3DF35DBB-4899-795C-1CBC-FF5CDFEDA2A1}"/>
              </a:ext>
            </a:extLst>
          </p:cNvPr>
          <p:cNvSpPr/>
          <p:nvPr/>
        </p:nvSpPr>
        <p:spPr>
          <a:xfrm>
            <a:off x="10348021" y="5133384"/>
            <a:ext cx="1400175" cy="216965"/>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Francine Vaniscotte</a:t>
            </a:r>
          </a:p>
        </p:txBody>
      </p:sp>
      <p:pic>
        <p:nvPicPr>
          <p:cNvPr id="19" name="Picture 18">
            <a:extLst>
              <a:ext uri="{FF2B5EF4-FFF2-40B4-BE49-F238E27FC236}">
                <a16:creationId xmlns:a16="http://schemas.microsoft.com/office/drawing/2014/main" id="{B6A567EC-4888-5D40-C338-A844C3D9481F}"/>
              </a:ext>
            </a:extLst>
          </p:cNvPr>
          <p:cNvPicPr>
            <a:picLocks noChangeAspect="1"/>
          </p:cNvPicPr>
          <p:nvPr/>
        </p:nvPicPr>
        <p:blipFill>
          <a:blip r:embed="rId3"/>
          <a:srcRect l="9443" r="9914" b="35869"/>
          <a:stretch>
            <a:fillRect/>
          </a:stretch>
        </p:blipFill>
        <p:spPr>
          <a:xfrm>
            <a:off x="10477125" y="3953292"/>
            <a:ext cx="1073389" cy="1115166"/>
          </a:xfrm>
          <a:prstGeom prst="rect">
            <a:avLst/>
          </a:prstGeom>
        </p:spPr>
      </p:pic>
      <p:sp>
        <p:nvSpPr>
          <p:cNvPr id="21" name="Rectangle 20">
            <a:extLst>
              <a:ext uri="{FF2B5EF4-FFF2-40B4-BE49-F238E27FC236}">
                <a16:creationId xmlns:a16="http://schemas.microsoft.com/office/drawing/2014/main" id="{24857EB9-41AD-3B3F-EEF7-C59300A12588}"/>
              </a:ext>
            </a:extLst>
          </p:cNvPr>
          <p:cNvSpPr/>
          <p:nvPr/>
        </p:nvSpPr>
        <p:spPr>
          <a:xfrm>
            <a:off x="10306486" y="6424679"/>
            <a:ext cx="2175074" cy="383218"/>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200" dirty="0"/>
              <a:t>Anne-Lise </a:t>
            </a:r>
            <a:r>
              <a:rPr lang="fr-FR" sz="1200" dirty="0" err="1"/>
              <a:t>Høstmark</a:t>
            </a:r>
            <a:r>
              <a:rPr lang="fr-FR" dirty="0"/>
              <a:t> </a:t>
            </a:r>
            <a:r>
              <a:rPr lang="fr-FR" sz="1200" dirty="0" err="1"/>
              <a:t>Tarrou</a:t>
            </a:r>
            <a:endParaRPr lang="nl-NL" sz="1200" dirty="0"/>
          </a:p>
        </p:txBody>
      </p:sp>
      <p:pic>
        <p:nvPicPr>
          <p:cNvPr id="6" name="Picture 5">
            <a:extLst>
              <a:ext uri="{FF2B5EF4-FFF2-40B4-BE49-F238E27FC236}">
                <a16:creationId xmlns:a16="http://schemas.microsoft.com/office/drawing/2014/main" id="{241C2619-6AB9-1B30-D319-6EEFDF4C2B67}"/>
              </a:ext>
            </a:extLst>
          </p:cNvPr>
          <p:cNvPicPr>
            <a:picLocks noChangeAspect="1"/>
          </p:cNvPicPr>
          <p:nvPr/>
        </p:nvPicPr>
        <p:blipFill>
          <a:blip r:embed="rId4"/>
          <a:srcRect l="53987" t="6000" r="8563" b="23333"/>
          <a:stretch>
            <a:fillRect/>
          </a:stretch>
        </p:blipFill>
        <p:spPr>
          <a:xfrm>
            <a:off x="10448136" y="5389719"/>
            <a:ext cx="1102378" cy="1170081"/>
          </a:xfrm>
          <a:prstGeom prst="rect">
            <a:avLst/>
          </a:prstGeom>
        </p:spPr>
      </p:pic>
    </p:spTree>
    <p:extLst>
      <p:ext uri="{BB962C8B-B14F-4D97-AF65-F5344CB8AC3E}">
        <p14:creationId xmlns:p14="http://schemas.microsoft.com/office/powerpoint/2010/main" val="2585609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566ED-655D-69A2-794D-BA6083B5B002}"/>
              </a:ext>
            </a:extLst>
          </p:cNvPr>
          <p:cNvSpPr>
            <a:spLocks noGrp="1"/>
          </p:cNvSpPr>
          <p:nvPr>
            <p:ph type="title"/>
          </p:nvPr>
        </p:nvSpPr>
        <p:spPr>
          <a:xfrm>
            <a:off x="1592507" y="733744"/>
            <a:ext cx="7729728" cy="1188720"/>
          </a:xfrm>
          <a:solidFill>
            <a:srgbClr val="008080"/>
          </a:solidFill>
          <a:ln>
            <a:noFill/>
          </a:ln>
        </p:spPr>
        <p:txBody>
          <a:bodyPr/>
          <a:lstStyle/>
          <a:p>
            <a:r>
              <a:rPr lang="nl-NL" dirty="0">
                <a:solidFill>
                  <a:schemeClr val="bg1"/>
                </a:solidFill>
              </a:rPr>
              <a:t>New views on learning and teaching 1995-2006</a:t>
            </a:r>
          </a:p>
        </p:txBody>
      </p:sp>
      <p:sp>
        <p:nvSpPr>
          <p:cNvPr id="3" name="Content Placeholder 2">
            <a:extLst>
              <a:ext uri="{FF2B5EF4-FFF2-40B4-BE49-F238E27FC236}">
                <a16:creationId xmlns:a16="http://schemas.microsoft.com/office/drawing/2014/main" id="{E34484D3-29AB-7D7E-2B3F-509DB370D0A1}"/>
              </a:ext>
            </a:extLst>
          </p:cNvPr>
          <p:cNvSpPr>
            <a:spLocks noGrp="1"/>
          </p:cNvSpPr>
          <p:nvPr>
            <p:ph idx="1"/>
          </p:nvPr>
        </p:nvSpPr>
        <p:spPr>
          <a:xfrm>
            <a:off x="2145323" y="2215662"/>
            <a:ext cx="7729728" cy="3649567"/>
          </a:xfrm>
        </p:spPr>
        <p:txBody>
          <a:bodyPr/>
          <a:lstStyle/>
          <a:p>
            <a:r>
              <a:rPr lang="en-GB" dirty="0">
                <a:solidFill>
                  <a:schemeClr val="bg1"/>
                </a:solidFill>
              </a:rPr>
              <a:t>Increased attention is devoted to schools as learning environments </a:t>
            </a:r>
            <a:endParaRPr lang="nl-NL" dirty="0">
              <a:solidFill>
                <a:schemeClr val="bg1"/>
              </a:solidFill>
            </a:endParaRPr>
          </a:p>
          <a:p>
            <a:r>
              <a:rPr lang="en-GB" dirty="0">
                <a:solidFill>
                  <a:schemeClr val="bg1"/>
                </a:solidFill>
              </a:rPr>
              <a:t>The European Commissions establishes a series of programmes to stimulate  education, research and cooperation in Europe with a growing number of EU projects (funded from EU sources such as the  Comenius, Erasmus, Lifelong Learning Programme, and Erasmus +Programme) as its effect.</a:t>
            </a:r>
            <a:endParaRPr lang="nl-NL" dirty="0">
              <a:solidFill>
                <a:schemeClr val="bg1"/>
              </a:solidFill>
            </a:endParaRPr>
          </a:p>
          <a:p>
            <a:r>
              <a:rPr lang="en-GB" dirty="0">
                <a:solidFill>
                  <a:schemeClr val="bg1"/>
                </a:solidFill>
              </a:rPr>
              <a:t>From learning schools, the emphasis shifted towards learning school partnerships and collaboration. </a:t>
            </a:r>
            <a:endParaRPr lang="nl-NL" dirty="0">
              <a:solidFill>
                <a:schemeClr val="bg1"/>
              </a:solidFill>
            </a:endParaRPr>
          </a:p>
          <a:p>
            <a:r>
              <a:rPr lang="nl-NL" dirty="0">
                <a:solidFill>
                  <a:schemeClr val="bg1"/>
                </a:solidFill>
              </a:rPr>
              <a:t>C</a:t>
            </a:r>
            <a:r>
              <a:rPr lang="en-GB" dirty="0">
                <a:solidFill>
                  <a:schemeClr val="bg1"/>
                </a:solidFill>
              </a:rPr>
              <a:t>ross national co-operation increased, involving teacher educators ,teachers, and students of all EU countries, and other eligible countries.</a:t>
            </a:r>
          </a:p>
          <a:p>
            <a:r>
              <a:rPr lang="en-GB" dirty="0">
                <a:solidFill>
                  <a:schemeClr val="bg1"/>
                </a:solidFill>
              </a:rPr>
              <a:t>Institutes, colleges and schools learn from and with each other.</a:t>
            </a:r>
            <a:endParaRPr lang="nl-NL" dirty="0">
              <a:solidFill>
                <a:schemeClr val="bg1"/>
              </a:solidFill>
            </a:endParaRPr>
          </a:p>
          <a:p>
            <a:endParaRPr lang="nl-NL" dirty="0"/>
          </a:p>
        </p:txBody>
      </p:sp>
      <p:sp>
        <p:nvSpPr>
          <p:cNvPr id="5" name="Rectangle 4">
            <a:extLst>
              <a:ext uri="{FF2B5EF4-FFF2-40B4-BE49-F238E27FC236}">
                <a16:creationId xmlns:a16="http://schemas.microsoft.com/office/drawing/2014/main" id="{9EEFF892-B510-E903-C7E1-9941BA6A6CDB}"/>
              </a:ext>
            </a:extLst>
          </p:cNvPr>
          <p:cNvSpPr/>
          <p:nvPr/>
        </p:nvSpPr>
        <p:spPr>
          <a:xfrm>
            <a:off x="10374923" y="4669211"/>
            <a:ext cx="1254368" cy="312421"/>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Arno Libotton</a:t>
            </a:r>
          </a:p>
        </p:txBody>
      </p:sp>
      <p:sp>
        <p:nvSpPr>
          <p:cNvPr id="6" name="Rectangle 5">
            <a:extLst>
              <a:ext uri="{FF2B5EF4-FFF2-40B4-BE49-F238E27FC236}">
                <a16:creationId xmlns:a16="http://schemas.microsoft.com/office/drawing/2014/main" id="{736266E6-CDFD-5BC4-8E1E-46D9D41D4F53}"/>
              </a:ext>
            </a:extLst>
          </p:cNvPr>
          <p:cNvSpPr/>
          <p:nvPr/>
        </p:nvSpPr>
        <p:spPr>
          <a:xfrm>
            <a:off x="10386645" y="2961278"/>
            <a:ext cx="1242646" cy="221662"/>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rPr>
              <a:t>Kieran Byrne</a:t>
            </a:r>
          </a:p>
        </p:txBody>
      </p:sp>
      <p:sp>
        <p:nvSpPr>
          <p:cNvPr id="7" name="Rectangle 6">
            <a:extLst>
              <a:ext uri="{FF2B5EF4-FFF2-40B4-BE49-F238E27FC236}">
                <a16:creationId xmlns:a16="http://schemas.microsoft.com/office/drawing/2014/main" id="{D1F2467F-DF8F-9954-5FE9-D1B26BC07E6B}"/>
              </a:ext>
            </a:extLst>
          </p:cNvPr>
          <p:cNvSpPr/>
          <p:nvPr/>
        </p:nvSpPr>
        <p:spPr>
          <a:xfrm>
            <a:off x="10398368" y="1268202"/>
            <a:ext cx="1348154" cy="351693"/>
          </a:xfrm>
          <a:prstGeom prst="rect">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Mireia Montané</a:t>
            </a:r>
          </a:p>
        </p:txBody>
      </p:sp>
      <p:sp>
        <p:nvSpPr>
          <p:cNvPr id="8" name="Rectangle 7">
            <a:extLst>
              <a:ext uri="{FF2B5EF4-FFF2-40B4-BE49-F238E27FC236}">
                <a16:creationId xmlns:a16="http://schemas.microsoft.com/office/drawing/2014/main" id="{858FD2C4-51B9-7DA8-0C29-EB945088D16F}"/>
              </a:ext>
            </a:extLst>
          </p:cNvPr>
          <p:cNvSpPr/>
          <p:nvPr/>
        </p:nvSpPr>
        <p:spPr>
          <a:xfrm>
            <a:off x="10257691" y="6490909"/>
            <a:ext cx="1488831" cy="179081"/>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Maureen Killeavy</a:t>
            </a:r>
          </a:p>
        </p:txBody>
      </p:sp>
      <p:pic>
        <p:nvPicPr>
          <p:cNvPr id="13" name="Picture 12">
            <a:extLst>
              <a:ext uri="{FF2B5EF4-FFF2-40B4-BE49-F238E27FC236}">
                <a16:creationId xmlns:a16="http://schemas.microsoft.com/office/drawing/2014/main" id="{3D04B67A-D057-A411-4474-F7C32563924F}"/>
              </a:ext>
            </a:extLst>
          </p:cNvPr>
          <p:cNvPicPr>
            <a:picLocks noChangeAspect="1"/>
          </p:cNvPicPr>
          <p:nvPr/>
        </p:nvPicPr>
        <p:blipFill>
          <a:blip r:embed="rId3"/>
          <a:stretch>
            <a:fillRect/>
          </a:stretch>
        </p:blipFill>
        <p:spPr>
          <a:xfrm>
            <a:off x="10410090" y="54926"/>
            <a:ext cx="1230923" cy="1230923"/>
          </a:xfrm>
          <a:prstGeom prst="rect">
            <a:avLst/>
          </a:prstGeom>
        </p:spPr>
      </p:pic>
      <p:pic>
        <p:nvPicPr>
          <p:cNvPr id="15" name="Picture 14">
            <a:extLst>
              <a:ext uri="{FF2B5EF4-FFF2-40B4-BE49-F238E27FC236}">
                <a16:creationId xmlns:a16="http://schemas.microsoft.com/office/drawing/2014/main" id="{C085F9CF-D78F-45E6-F9FE-19690462CFF0}"/>
              </a:ext>
            </a:extLst>
          </p:cNvPr>
          <p:cNvPicPr>
            <a:picLocks noChangeAspect="1"/>
          </p:cNvPicPr>
          <p:nvPr/>
        </p:nvPicPr>
        <p:blipFill>
          <a:blip r:embed="rId4"/>
          <a:srcRect l="26282" r="23718"/>
          <a:stretch>
            <a:fillRect/>
          </a:stretch>
        </p:blipFill>
        <p:spPr>
          <a:xfrm>
            <a:off x="10410091" y="1587357"/>
            <a:ext cx="1242646" cy="1346197"/>
          </a:xfrm>
          <a:prstGeom prst="rect">
            <a:avLst/>
          </a:prstGeom>
        </p:spPr>
      </p:pic>
      <p:pic>
        <p:nvPicPr>
          <p:cNvPr id="17" name="Picture 16">
            <a:extLst>
              <a:ext uri="{FF2B5EF4-FFF2-40B4-BE49-F238E27FC236}">
                <a16:creationId xmlns:a16="http://schemas.microsoft.com/office/drawing/2014/main" id="{E471E366-3FCF-AFE0-8E51-29EF61E3F6F9}"/>
              </a:ext>
            </a:extLst>
          </p:cNvPr>
          <p:cNvPicPr>
            <a:picLocks noChangeAspect="1"/>
          </p:cNvPicPr>
          <p:nvPr/>
        </p:nvPicPr>
        <p:blipFill>
          <a:blip r:embed="rId5"/>
          <a:srcRect b="19269"/>
          <a:stretch>
            <a:fillRect/>
          </a:stretch>
        </p:blipFill>
        <p:spPr>
          <a:xfrm>
            <a:off x="10410091" y="3208723"/>
            <a:ext cx="1242646" cy="1497740"/>
          </a:xfrm>
          <a:prstGeom prst="rect">
            <a:avLst/>
          </a:prstGeom>
        </p:spPr>
      </p:pic>
      <p:pic>
        <p:nvPicPr>
          <p:cNvPr id="19" name="Picture 18">
            <a:extLst>
              <a:ext uri="{FF2B5EF4-FFF2-40B4-BE49-F238E27FC236}">
                <a16:creationId xmlns:a16="http://schemas.microsoft.com/office/drawing/2014/main" id="{47F194EB-EB50-F902-29C1-E6E30CE545D9}"/>
              </a:ext>
            </a:extLst>
          </p:cNvPr>
          <p:cNvPicPr>
            <a:picLocks noChangeAspect="1"/>
          </p:cNvPicPr>
          <p:nvPr/>
        </p:nvPicPr>
        <p:blipFill>
          <a:blip r:embed="rId6"/>
          <a:srcRect l="1781" t="3241" b="12989"/>
          <a:stretch>
            <a:fillRect/>
          </a:stretch>
        </p:blipFill>
        <p:spPr>
          <a:xfrm>
            <a:off x="10429468" y="4946903"/>
            <a:ext cx="1192166" cy="1523795"/>
          </a:xfrm>
          <a:prstGeom prst="rect">
            <a:avLst/>
          </a:prstGeom>
        </p:spPr>
      </p:pic>
    </p:spTree>
    <p:extLst>
      <p:ext uri="{BB962C8B-B14F-4D97-AF65-F5344CB8AC3E}">
        <p14:creationId xmlns:p14="http://schemas.microsoft.com/office/powerpoint/2010/main" val="3739627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C284-FEB5-4828-009C-9916D1E19165}"/>
              </a:ext>
            </a:extLst>
          </p:cNvPr>
          <p:cNvSpPr>
            <a:spLocks noGrp="1"/>
          </p:cNvSpPr>
          <p:nvPr>
            <p:ph type="title"/>
          </p:nvPr>
        </p:nvSpPr>
        <p:spPr>
          <a:xfrm>
            <a:off x="1855998" y="824015"/>
            <a:ext cx="7729728" cy="1188720"/>
          </a:xfrm>
          <a:solidFill>
            <a:srgbClr val="008080"/>
          </a:solidFill>
          <a:ln>
            <a:noFill/>
          </a:ln>
        </p:spPr>
        <p:txBody>
          <a:bodyPr/>
          <a:lstStyle/>
          <a:p>
            <a:r>
              <a:rPr lang="nl-NL" dirty="0">
                <a:solidFill>
                  <a:schemeClr val="bg1"/>
                </a:solidFill>
              </a:rPr>
              <a:t>Focus on RESEARCH, societAL ISSUES, AND DILEMMA’S (2006-2015)</a:t>
            </a:r>
          </a:p>
        </p:txBody>
      </p:sp>
      <p:sp>
        <p:nvSpPr>
          <p:cNvPr id="3" name="Content Placeholder 2">
            <a:extLst>
              <a:ext uri="{FF2B5EF4-FFF2-40B4-BE49-F238E27FC236}">
                <a16:creationId xmlns:a16="http://schemas.microsoft.com/office/drawing/2014/main" id="{03FF84BC-CFDC-7387-8C49-923160F8EFDB}"/>
              </a:ext>
            </a:extLst>
          </p:cNvPr>
          <p:cNvSpPr>
            <a:spLocks noGrp="1"/>
          </p:cNvSpPr>
          <p:nvPr>
            <p:ph idx="1"/>
          </p:nvPr>
        </p:nvSpPr>
        <p:spPr>
          <a:xfrm>
            <a:off x="1715321" y="2138655"/>
            <a:ext cx="7729728" cy="4095614"/>
          </a:xfrm>
        </p:spPr>
        <p:txBody>
          <a:bodyPr>
            <a:normAutofit/>
          </a:bodyPr>
          <a:lstStyle/>
          <a:p>
            <a:r>
              <a:rPr lang="en-GB" dirty="0">
                <a:solidFill>
                  <a:schemeClr val="bg1"/>
                </a:solidFill>
              </a:rPr>
              <a:t>Equity Diversity, and Inclusion are a growing concern in Education</a:t>
            </a:r>
            <a:endParaRPr lang="nl-NL" dirty="0">
              <a:solidFill>
                <a:schemeClr val="bg1"/>
              </a:solidFill>
            </a:endParaRPr>
          </a:p>
          <a:p>
            <a:r>
              <a:rPr lang="en-GB" dirty="0">
                <a:solidFill>
                  <a:schemeClr val="bg1"/>
                </a:solidFill>
              </a:rPr>
              <a:t>Also, the ATEE promotes the Intercultural dialogue</a:t>
            </a:r>
            <a:endParaRPr lang="nl-NL" dirty="0">
              <a:solidFill>
                <a:schemeClr val="bg1"/>
              </a:solidFill>
            </a:endParaRPr>
          </a:p>
          <a:p>
            <a:r>
              <a:rPr lang="en-GB" dirty="0">
                <a:solidFill>
                  <a:schemeClr val="bg1"/>
                </a:solidFill>
              </a:rPr>
              <a:t>ICT remains a priority</a:t>
            </a:r>
            <a:endParaRPr lang="nl-NL" dirty="0">
              <a:solidFill>
                <a:schemeClr val="bg1"/>
              </a:solidFill>
            </a:endParaRPr>
          </a:p>
          <a:p>
            <a:r>
              <a:rPr lang="en-GB" dirty="0">
                <a:solidFill>
                  <a:schemeClr val="bg1"/>
                </a:solidFill>
              </a:rPr>
              <a:t>Lifelong professional development is promoted everywhere</a:t>
            </a:r>
            <a:endParaRPr lang="nl-NL" dirty="0">
              <a:solidFill>
                <a:schemeClr val="bg1"/>
              </a:solidFill>
            </a:endParaRPr>
          </a:p>
          <a:p>
            <a:r>
              <a:rPr lang="en-GB" dirty="0">
                <a:solidFill>
                  <a:schemeClr val="bg1"/>
                </a:solidFill>
              </a:rPr>
              <a:t>The idealism of the founding fathers, who wished ATEE to be an important player in EU wide educational policy development re-appears in conference themes as “Policies and professionalisation,” and “Educating for the future.”</a:t>
            </a:r>
          </a:p>
          <a:p>
            <a:r>
              <a:rPr lang="en-GB" dirty="0">
                <a:solidFill>
                  <a:schemeClr val="bg1"/>
                </a:solidFill>
              </a:rPr>
              <a:t>Teacher educators are increasingly wondering what their role and identity will be in the future</a:t>
            </a:r>
          </a:p>
          <a:p>
            <a:r>
              <a:rPr lang="en-GB" dirty="0">
                <a:solidFill>
                  <a:schemeClr val="bg1"/>
                </a:solidFill>
              </a:rPr>
              <a:t>Further attention is paid to ways to make co-operation turn into effective learning communities</a:t>
            </a:r>
            <a:endParaRPr lang="nl-NL" dirty="0">
              <a:solidFill>
                <a:schemeClr val="bg1"/>
              </a:solidFill>
            </a:endParaRPr>
          </a:p>
          <a:p>
            <a:endParaRPr lang="nl-NL" dirty="0"/>
          </a:p>
          <a:p>
            <a:endParaRPr lang="nl-NL" dirty="0"/>
          </a:p>
        </p:txBody>
      </p:sp>
      <p:pic>
        <p:nvPicPr>
          <p:cNvPr id="5" name="Picture 4">
            <a:extLst>
              <a:ext uri="{FF2B5EF4-FFF2-40B4-BE49-F238E27FC236}">
                <a16:creationId xmlns:a16="http://schemas.microsoft.com/office/drawing/2014/main" id="{19D56431-A147-F506-5D9D-3253F5BF9FFD}"/>
              </a:ext>
            </a:extLst>
          </p:cNvPr>
          <p:cNvPicPr>
            <a:picLocks noChangeAspect="1"/>
          </p:cNvPicPr>
          <p:nvPr/>
        </p:nvPicPr>
        <p:blipFill>
          <a:blip r:embed="rId2"/>
          <a:srcRect l="18205" t="10257" r="55926" b="41310"/>
          <a:stretch>
            <a:fillRect/>
          </a:stretch>
        </p:blipFill>
        <p:spPr>
          <a:xfrm>
            <a:off x="10670050" y="260022"/>
            <a:ext cx="1312985" cy="1638823"/>
          </a:xfrm>
          <a:prstGeom prst="rect">
            <a:avLst/>
          </a:prstGeom>
        </p:spPr>
      </p:pic>
      <p:sp>
        <p:nvSpPr>
          <p:cNvPr id="6" name="Rectangle 5">
            <a:extLst>
              <a:ext uri="{FF2B5EF4-FFF2-40B4-BE49-F238E27FC236}">
                <a16:creationId xmlns:a16="http://schemas.microsoft.com/office/drawing/2014/main" id="{4E81B800-1E9C-5463-457D-55557FDD9ED8}"/>
              </a:ext>
            </a:extLst>
          </p:cNvPr>
          <p:cNvSpPr/>
          <p:nvPr/>
        </p:nvSpPr>
        <p:spPr>
          <a:xfrm>
            <a:off x="10652759" y="1898845"/>
            <a:ext cx="1330275" cy="363709"/>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t>Giovanni Polliani</a:t>
            </a:r>
          </a:p>
        </p:txBody>
      </p:sp>
      <p:sp>
        <p:nvSpPr>
          <p:cNvPr id="11" name="TextBox 10">
            <a:extLst>
              <a:ext uri="{FF2B5EF4-FFF2-40B4-BE49-F238E27FC236}">
                <a16:creationId xmlns:a16="http://schemas.microsoft.com/office/drawing/2014/main" id="{3ADFE91D-978E-9437-27E9-0A8BBF7AA5D0}"/>
              </a:ext>
            </a:extLst>
          </p:cNvPr>
          <p:cNvSpPr txBox="1"/>
          <p:nvPr/>
        </p:nvSpPr>
        <p:spPr>
          <a:xfrm>
            <a:off x="10670049" y="4071026"/>
            <a:ext cx="1330275" cy="279307"/>
          </a:xfrm>
          <a:prstGeom prst="rect">
            <a:avLst/>
          </a:prstGeom>
          <a:noFill/>
        </p:spPr>
        <p:txBody>
          <a:bodyPr wrap="square">
            <a:spAutoFit/>
          </a:bodyPr>
          <a:lstStyle/>
          <a:p>
            <a:pPr>
              <a:lnSpc>
                <a:spcPct val="107000"/>
              </a:lnSpc>
              <a:spcAft>
                <a:spcPts val="800"/>
              </a:spcAft>
              <a:buNone/>
            </a:pPr>
            <a:r>
              <a:rPr lang="fr-FR" sz="1200" kern="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Justina</a:t>
            </a:r>
            <a:r>
              <a:rPr lang="fr-FR" sz="1200" kern="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r>
              <a:rPr lang="fr-FR" sz="1200" kern="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Erčulj</a:t>
            </a:r>
            <a:endParaRPr lang="nl-NL"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82AF97E2-90FC-802A-7129-9E9BA9183038}"/>
              </a:ext>
            </a:extLst>
          </p:cNvPr>
          <p:cNvPicPr>
            <a:picLocks noChangeAspect="1"/>
          </p:cNvPicPr>
          <p:nvPr/>
        </p:nvPicPr>
        <p:blipFill>
          <a:blip r:embed="rId3"/>
          <a:srcRect l="14477" t="802" r="34163" b="38702"/>
          <a:stretch>
            <a:fillRect/>
          </a:stretch>
        </p:blipFill>
        <p:spPr>
          <a:xfrm>
            <a:off x="10687338" y="2402571"/>
            <a:ext cx="1312986" cy="1659517"/>
          </a:xfrm>
          <a:prstGeom prst="rect">
            <a:avLst/>
          </a:prstGeom>
        </p:spPr>
      </p:pic>
      <p:sp>
        <p:nvSpPr>
          <p:cNvPr id="14" name="TextBox 13">
            <a:extLst>
              <a:ext uri="{FF2B5EF4-FFF2-40B4-BE49-F238E27FC236}">
                <a16:creationId xmlns:a16="http://schemas.microsoft.com/office/drawing/2014/main" id="{E526CDEF-7F7D-8357-9435-1DBE4DD9F6DE}"/>
              </a:ext>
            </a:extLst>
          </p:cNvPr>
          <p:cNvSpPr txBox="1"/>
          <p:nvPr/>
        </p:nvSpPr>
        <p:spPr>
          <a:xfrm>
            <a:off x="10670049" y="6234269"/>
            <a:ext cx="1621011" cy="280398"/>
          </a:xfrm>
          <a:prstGeom prst="rect">
            <a:avLst/>
          </a:prstGeom>
          <a:noFill/>
        </p:spPr>
        <p:txBody>
          <a:bodyPr wrap="square">
            <a:spAutoFit/>
          </a:bodyPr>
          <a:lstStyle/>
          <a:p>
            <a:pPr>
              <a:lnSpc>
                <a:spcPct val="107000"/>
              </a:lnSpc>
              <a:spcAft>
                <a:spcPts val="800"/>
              </a:spcAft>
              <a:buNone/>
            </a:pPr>
            <a:r>
              <a:rPr lang="fr-FR" sz="1200" dirty="0">
                <a:solidFill>
                  <a:schemeClr val="bg1"/>
                </a:solidFill>
              </a:rPr>
              <a:t>Joana Salazar </a:t>
            </a:r>
            <a:r>
              <a:rPr lang="fr-FR" sz="1200" dirty="0" err="1">
                <a:solidFill>
                  <a:schemeClr val="bg1"/>
                </a:solidFill>
              </a:rPr>
              <a:t>Noguera</a:t>
            </a:r>
            <a:endParaRPr lang="nl-NL"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218699E8-C239-BB96-1D8A-C22733C71478}"/>
              </a:ext>
            </a:extLst>
          </p:cNvPr>
          <p:cNvPicPr>
            <a:picLocks noChangeAspect="1"/>
          </p:cNvPicPr>
          <p:nvPr/>
        </p:nvPicPr>
        <p:blipFill>
          <a:blip r:embed="rId4"/>
          <a:srcRect l="30897" t="8431" r="40003" b="42771"/>
          <a:stretch>
            <a:fillRect/>
          </a:stretch>
        </p:blipFill>
        <p:spPr>
          <a:xfrm>
            <a:off x="10687338" y="4621429"/>
            <a:ext cx="1366647" cy="1526879"/>
          </a:xfrm>
          <a:prstGeom prst="rect">
            <a:avLst/>
          </a:prstGeom>
        </p:spPr>
      </p:pic>
    </p:spTree>
    <p:extLst>
      <p:ext uri="{BB962C8B-B14F-4D97-AF65-F5344CB8AC3E}">
        <p14:creationId xmlns:p14="http://schemas.microsoft.com/office/powerpoint/2010/main" val="4281016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69365-859F-F652-47F9-264D78730A70}"/>
              </a:ext>
            </a:extLst>
          </p:cNvPr>
          <p:cNvSpPr>
            <a:spLocks noGrp="1"/>
          </p:cNvSpPr>
          <p:nvPr>
            <p:ph type="title"/>
          </p:nvPr>
        </p:nvSpPr>
        <p:spPr>
          <a:xfrm>
            <a:off x="1460665" y="964692"/>
            <a:ext cx="8848162" cy="1188720"/>
          </a:xfrm>
          <a:solidFill>
            <a:srgbClr val="008080"/>
          </a:solidFill>
          <a:ln>
            <a:noFill/>
          </a:ln>
        </p:spPr>
        <p:txBody>
          <a:bodyPr>
            <a:normAutofit fontScale="90000"/>
          </a:bodyPr>
          <a:lstStyle/>
          <a:p>
            <a:r>
              <a:rPr lang="en-GB" dirty="0">
                <a:solidFill>
                  <a:schemeClr val="bg1"/>
                </a:solidFill>
              </a:rPr>
              <a:t>2016- 2025</a:t>
            </a:r>
            <a:br>
              <a:rPr lang="nl-NL" dirty="0">
                <a:solidFill>
                  <a:schemeClr val="bg1"/>
                </a:solidFill>
              </a:rPr>
            </a:br>
            <a:r>
              <a:rPr lang="en-GB" dirty="0">
                <a:solidFill>
                  <a:schemeClr val="bg1"/>
                </a:solidFill>
              </a:rPr>
              <a:t>ongoing professional development in turbulent times</a:t>
            </a:r>
            <a:br>
              <a:rPr lang="nl-NL" dirty="0">
                <a:solidFill>
                  <a:schemeClr val="bg1"/>
                </a:solidFill>
              </a:rPr>
            </a:br>
            <a:endParaRPr lang="nl-NL" dirty="0">
              <a:solidFill>
                <a:schemeClr val="bg1"/>
              </a:solidFill>
            </a:endParaRPr>
          </a:p>
        </p:txBody>
      </p:sp>
      <p:sp>
        <p:nvSpPr>
          <p:cNvPr id="3" name="Content Placeholder 2">
            <a:extLst>
              <a:ext uri="{FF2B5EF4-FFF2-40B4-BE49-F238E27FC236}">
                <a16:creationId xmlns:a16="http://schemas.microsoft.com/office/drawing/2014/main" id="{4D0D1776-0BD8-467A-4E87-EC21861EB122}"/>
              </a:ext>
            </a:extLst>
          </p:cNvPr>
          <p:cNvSpPr>
            <a:spLocks noGrp="1"/>
          </p:cNvSpPr>
          <p:nvPr>
            <p:ph idx="1"/>
          </p:nvPr>
        </p:nvSpPr>
        <p:spPr>
          <a:xfrm>
            <a:off x="1864426" y="2153412"/>
            <a:ext cx="8243040" cy="3962379"/>
          </a:xfrm>
        </p:spPr>
        <p:txBody>
          <a:bodyPr>
            <a:normAutofit fontScale="85000" lnSpcReduction="20000"/>
          </a:bodyPr>
          <a:lstStyle/>
          <a:p>
            <a:r>
              <a:rPr lang="nl-NL" dirty="0">
                <a:solidFill>
                  <a:schemeClr val="bg1"/>
                </a:solidFill>
              </a:rPr>
              <a:t>The last decade has been the most turbulent one</a:t>
            </a:r>
          </a:p>
          <a:p>
            <a:r>
              <a:rPr lang="nl-NL" dirty="0">
                <a:solidFill>
                  <a:schemeClr val="bg1"/>
                </a:solidFill>
              </a:rPr>
              <a:t>In conference themes, a need to search for new perspectives in changing contexts becomes visible  </a:t>
            </a:r>
          </a:p>
          <a:p>
            <a:r>
              <a:rPr lang="nl-NL" dirty="0">
                <a:solidFill>
                  <a:schemeClr val="bg1"/>
                </a:solidFill>
              </a:rPr>
              <a:t>Issues of sustainability, climate change, lack of energy resources, water supply problems, raise questions about te role and the responsibility of (teacher)educators.</a:t>
            </a:r>
          </a:p>
          <a:p>
            <a:r>
              <a:rPr lang="nl-NL" dirty="0">
                <a:solidFill>
                  <a:schemeClr val="bg1"/>
                </a:solidFill>
              </a:rPr>
              <a:t>Europe was confronted with the one of its most important members leaving the Union (BREXIT). This had enormous consequences for the composition of EU projects, now that the UK suddenly was no longer and eligible country for EU funding </a:t>
            </a:r>
          </a:p>
          <a:p>
            <a:r>
              <a:rPr lang="nl-NL" dirty="0">
                <a:solidFill>
                  <a:schemeClr val="bg1"/>
                </a:solidFill>
              </a:rPr>
              <a:t>The Corona crisis struck the world. In the ATEE this meant that conferences either were cancelled, or held online. The association is still recovering from it. Face to face meetings are no longer self evident</a:t>
            </a:r>
          </a:p>
          <a:p>
            <a:r>
              <a:rPr lang="nl-NL" dirty="0">
                <a:solidFill>
                  <a:schemeClr val="bg1"/>
                </a:solidFill>
              </a:rPr>
              <a:t>Geopolitical issues have shocked the world. Financial resources are being reserved for defense. Budgets for Education were reduced. </a:t>
            </a:r>
          </a:p>
          <a:p>
            <a:r>
              <a:rPr lang="nl-NL" dirty="0">
                <a:solidFill>
                  <a:schemeClr val="bg1"/>
                </a:solidFill>
              </a:rPr>
              <a:t>The changing global context urges us to remake and reimagine Teacher education</a:t>
            </a:r>
          </a:p>
          <a:p>
            <a:r>
              <a:rPr lang="nl-NL" dirty="0">
                <a:solidFill>
                  <a:schemeClr val="bg1"/>
                </a:solidFill>
              </a:rPr>
              <a:t>What is needed is resilience and autheticity to educate responsible, authetic teachers able to inspire students</a:t>
            </a:r>
          </a:p>
          <a:p>
            <a:endParaRPr lang="nl-NL" dirty="0"/>
          </a:p>
        </p:txBody>
      </p:sp>
      <p:pic>
        <p:nvPicPr>
          <p:cNvPr id="5" name="Picture 4">
            <a:extLst>
              <a:ext uri="{FF2B5EF4-FFF2-40B4-BE49-F238E27FC236}">
                <a16:creationId xmlns:a16="http://schemas.microsoft.com/office/drawing/2014/main" id="{FAE9FB74-BBD1-3818-A30F-4887B6731AA2}"/>
              </a:ext>
            </a:extLst>
          </p:cNvPr>
          <p:cNvPicPr>
            <a:picLocks noChangeAspect="1"/>
          </p:cNvPicPr>
          <p:nvPr/>
        </p:nvPicPr>
        <p:blipFill>
          <a:blip r:embed="rId2"/>
          <a:stretch>
            <a:fillRect/>
          </a:stretch>
        </p:blipFill>
        <p:spPr>
          <a:xfrm>
            <a:off x="10530186" y="5197497"/>
            <a:ext cx="1271020" cy="1207104"/>
          </a:xfrm>
          <a:prstGeom prst="rect">
            <a:avLst/>
          </a:prstGeom>
        </p:spPr>
      </p:pic>
      <p:pic>
        <p:nvPicPr>
          <p:cNvPr id="7" name="Picture 6">
            <a:extLst>
              <a:ext uri="{FF2B5EF4-FFF2-40B4-BE49-F238E27FC236}">
                <a16:creationId xmlns:a16="http://schemas.microsoft.com/office/drawing/2014/main" id="{D2BAD54A-42AC-3011-7223-14A0DCBE5207}"/>
              </a:ext>
            </a:extLst>
          </p:cNvPr>
          <p:cNvPicPr>
            <a:picLocks noChangeAspect="1"/>
          </p:cNvPicPr>
          <p:nvPr/>
        </p:nvPicPr>
        <p:blipFill>
          <a:blip r:embed="rId3"/>
          <a:stretch>
            <a:fillRect/>
          </a:stretch>
        </p:blipFill>
        <p:spPr>
          <a:xfrm>
            <a:off x="10544579" y="3598002"/>
            <a:ext cx="1276432" cy="1271484"/>
          </a:xfrm>
          <a:prstGeom prst="rect">
            <a:avLst/>
          </a:prstGeom>
        </p:spPr>
      </p:pic>
      <p:pic>
        <p:nvPicPr>
          <p:cNvPr id="9" name="Picture 8">
            <a:extLst>
              <a:ext uri="{FF2B5EF4-FFF2-40B4-BE49-F238E27FC236}">
                <a16:creationId xmlns:a16="http://schemas.microsoft.com/office/drawing/2014/main" id="{F2074AC4-69E6-4871-2FD6-2984BB463DE3}"/>
              </a:ext>
            </a:extLst>
          </p:cNvPr>
          <p:cNvPicPr>
            <a:picLocks noChangeAspect="1"/>
          </p:cNvPicPr>
          <p:nvPr/>
        </p:nvPicPr>
        <p:blipFill>
          <a:blip r:embed="rId4"/>
          <a:srcRect b="9830"/>
          <a:stretch>
            <a:fillRect/>
          </a:stretch>
        </p:blipFill>
        <p:spPr>
          <a:xfrm>
            <a:off x="10544579" y="1994148"/>
            <a:ext cx="1276432" cy="1409383"/>
          </a:xfrm>
          <a:prstGeom prst="rect">
            <a:avLst/>
          </a:prstGeom>
        </p:spPr>
      </p:pic>
      <p:pic>
        <p:nvPicPr>
          <p:cNvPr id="6" name="Picture 5">
            <a:extLst>
              <a:ext uri="{FF2B5EF4-FFF2-40B4-BE49-F238E27FC236}">
                <a16:creationId xmlns:a16="http://schemas.microsoft.com/office/drawing/2014/main" id="{A8D36E14-5C47-B802-9B8B-D89EB659BF39}"/>
              </a:ext>
            </a:extLst>
          </p:cNvPr>
          <p:cNvPicPr>
            <a:picLocks noChangeAspect="1"/>
          </p:cNvPicPr>
          <p:nvPr/>
        </p:nvPicPr>
        <p:blipFill>
          <a:blip r:embed="rId5"/>
          <a:stretch>
            <a:fillRect/>
          </a:stretch>
        </p:blipFill>
        <p:spPr>
          <a:xfrm>
            <a:off x="10524920" y="125388"/>
            <a:ext cx="1276286" cy="1586064"/>
          </a:xfrm>
          <a:prstGeom prst="rect">
            <a:avLst/>
          </a:prstGeom>
        </p:spPr>
      </p:pic>
      <p:sp>
        <p:nvSpPr>
          <p:cNvPr id="10" name="Rectangle 9">
            <a:extLst>
              <a:ext uri="{FF2B5EF4-FFF2-40B4-BE49-F238E27FC236}">
                <a16:creationId xmlns:a16="http://schemas.microsoft.com/office/drawing/2014/main" id="{AAB07B78-84A4-3DFF-2776-D87ECD6D6A58}"/>
              </a:ext>
            </a:extLst>
          </p:cNvPr>
          <p:cNvSpPr/>
          <p:nvPr/>
        </p:nvSpPr>
        <p:spPr>
          <a:xfrm>
            <a:off x="10438947" y="6454419"/>
            <a:ext cx="1792280" cy="415057"/>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dirty="0"/>
              <a:t>Agnieszka Szplit</a:t>
            </a:r>
          </a:p>
        </p:txBody>
      </p:sp>
      <p:sp>
        <p:nvSpPr>
          <p:cNvPr id="11" name="Rectangle 10">
            <a:extLst>
              <a:ext uri="{FF2B5EF4-FFF2-40B4-BE49-F238E27FC236}">
                <a16:creationId xmlns:a16="http://schemas.microsoft.com/office/drawing/2014/main" id="{70C8CC8D-266C-B553-DF64-CC94D3EC1CA8}"/>
              </a:ext>
            </a:extLst>
          </p:cNvPr>
          <p:cNvSpPr/>
          <p:nvPr/>
        </p:nvSpPr>
        <p:spPr>
          <a:xfrm>
            <a:off x="10237586" y="3181893"/>
            <a:ext cx="1899554" cy="351934"/>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Davide Parmigiani</a:t>
            </a:r>
          </a:p>
        </p:txBody>
      </p:sp>
      <p:sp>
        <p:nvSpPr>
          <p:cNvPr id="12" name="Rectangle 11">
            <a:extLst>
              <a:ext uri="{FF2B5EF4-FFF2-40B4-BE49-F238E27FC236}">
                <a16:creationId xmlns:a16="http://schemas.microsoft.com/office/drawing/2014/main" id="{468612C6-465C-70F3-990D-ACDDA6F70369}"/>
              </a:ext>
            </a:extLst>
          </p:cNvPr>
          <p:cNvSpPr/>
          <p:nvPr/>
        </p:nvSpPr>
        <p:spPr>
          <a:xfrm>
            <a:off x="10438947" y="1559052"/>
            <a:ext cx="1382064" cy="304800"/>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i="1" dirty="0"/>
              <a:t>Asa </a:t>
            </a:r>
            <a:r>
              <a:rPr lang="nl-NL" dirty="0"/>
              <a:t>Morberg  </a:t>
            </a:r>
          </a:p>
        </p:txBody>
      </p:sp>
      <p:sp>
        <p:nvSpPr>
          <p:cNvPr id="13" name="Rectangle 12">
            <a:extLst>
              <a:ext uri="{FF2B5EF4-FFF2-40B4-BE49-F238E27FC236}">
                <a16:creationId xmlns:a16="http://schemas.microsoft.com/office/drawing/2014/main" id="{7C6870B4-75AC-2992-A176-DD2485EFC84E}"/>
              </a:ext>
            </a:extLst>
          </p:cNvPr>
          <p:cNvSpPr/>
          <p:nvPr/>
        </p:nvSpPr>
        <p:spPr>
          <a:xfrm>
            <a:off x="10308827" y="4845563"/>
            <a:ext cx="1747935" cy="351934"/>
          </a:xfrm>
          <a:prstGeom prst="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Michiell Heijnen</a:t>
            </a:r>
          </a:p>
        </p:txBody>
      </p:sp>
    </p:spTree>
    <p:extLst>
      <p:ext uri="{BB962C8B-B14F-4D97-AF65-F5344CB8AC3E}">
        <p14:creationId xmlns:p14="http://schemas.microsoft.com/office/powerpoint/2010/main" val="3997920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F13E-8B06-406C-0736-03D9D85ED073}"/>
              </a:ext>
            </a:extLst>
          </p:cNvPr>
          <p:cNvSpPr>
            <a:spLocks noGrp="1"/>
          </p:cNvSpPr>
          <p:nvPr>
            <p:ph type="title"/>
          </p:nvPr>
        </p:nvSpPr>
        <p:spPr>
          <a:xfrm>
            <a:off x="296883" y="192796"/>
            <a:ext cx="9485852" cy="1188720"/>
          </a:xfrm>
          <a:solidFill>
            <a:srgbClr val="008080"/>
          </a:solidFill>
          <a:ln>
            <a:noFill/>
          </a:ln>
        </p:spPr>
        <p:txBody>
          <a:bodyPr/>
          <a:lstStyle/>
          <a:p>
            <a:r>
              <a:rPr lang="nl-NL" dirty="0">
                <a:solidFill>
                  <a:schemeClr val="bg1"/>
                </a:solidFill>
              </a:rPr>
              <a:t>An evolution of Fifty Years</a:t>
            </a:r>
          </a:p>
        </p:txBody>
      </p:sp>
      <p:sp>
        <p:nvSpPr>
          <p:cNvPr id="3" name="Content Placeholder 2">
            <a:extLst>
              <a:ext uri="{FF2B5EF4-FFF2-40B4-BE49-F238E27FC236}">
                <a16:creationId xmlns:a16="http://schemas.microsoft.com/office/drawing/2014/main" id="{D5884527-E3D8-AD8C-D5F3-B7B014C4025B}"/>
              </a:ext>
            </a:extLst>
          </p:cNvPr>
          <p:cNvSpPr>
            <a:spLocks noGrp="1"/>
          </p:cNvSpPr>
          <p:nvPr>
            <p:ph idx="1"/>
          </p:nvPr>
        </p:nvSpPr>
        <p:spPr>
          <a:xfrm>
            <a:off x="1864427" y="1650670"/>
            <a:ext cx="8538358" cy="4738255"/>
          </a:xfrm>
          <a:solidFill>
            <a:srgbClr val="008080"/>
          </a:solidFill>
        </p:spPr>
        <p:txBody>
          <a:bodyPr>
            <a:normAutofit fontScale="92500"/>
          </a:bodyPr>
          <a:lstStyle/>
          <a:p>
            <a:r>
              <a:rPr lang="nl-NL" sz="1900" dirty="0">
                <a:solidFill>
                  <a:schemeClr val="bg1"/>
                </a:solidFill>
              </a:rPr>
              <a:t>From  teaching classroom teachers towards educating educators</a:t>
            </a:r>
          </a:p>
          <a:p>
            <a:r>
              <a:rPr lang="nl-NL" sz="1900" dirty="0">
                <a:solidFill>
                  <a:schemeClr val="bg1"/>
                </a:solidFill>
              </a:rPr>
              <a:t>Incresing attention to professional and school development</a:t>
            </a:r>
          </a:p>
          <a:p>
            <a:r>
              <a:rPr lang="nl-NL" sz="1900" dirty="0">
                <a:solidFill>
                  <a:schemeClr val="bg1"/>
                </a:solidFill>
              </a:rPr>
              <a:t>From initial teacher training to towards life long learning of teachers</a:t>
            </a:r>
          </a:p>
          <a:p>
            <a:r>
              <a:rPr lang="nl-NL" sz="1900" dirty="0">
                <a:solidFill>
                  <a:schemeClr val="bg1"/>
                </a:solidFill>
              </a:rPr>
              <a:t>From learning schools, towards learning communities and school partnerships</a:t>
            </a:r>
          </a:p>
          <a:p>
            <a:r>
              <a:rPr lang="nl-NL" sz="1900" dirty="0">
                <a:solidFill>
                  <a:schemeClr val="bg1"/>
                </a:solidFill>
              </a:rPr>
              <a:t>Growings awareness of multiple roles of teacher educators in schools and in society</a:t>
            </a:r>
          </a:p>
          <a:p>
            <a:r>
              <a:rPr lang="nl-NL" sz="1900" dirty="0">
                <a:solidFill>
                  <a:schemeClr val="bg1"/>
                </a:solidFill>
              </a:rPr>
              <a:t>From school based teaching and learning towards digital learning environments</a:t>
            </a:r>
          </a:p>
          <a:p>
            <a:r>
              <a:rPr lang="nl-NL" sz="1900" dirty="0">
                <a:solidFill>
                  <a:schemeClr val="bg1"/>
                </a:solidFill>
              </a:rPr>
              <a:t>Re- imagining and respositioning the teacher’s and teaacher educator’s profession in a complex world</a:t>
            </a:r>
          </a:p>
          <a:p>
            <a:r>
              <a:rPr lang="nl-NL" sz="1900" dirty="0">
                <a:solidFill>
                  <a:schemeClr val="bg1"/>
                </a:solidFill>
              </a:rPr>
              <a:t>Articulating and preserving the role and authenticity of educating, teaching, and learning</a:t>
            </a:r>
          </a:p>
          <a:p>
            <a:r>
              <a:rPr lang="nl-NL" sz="2200" dirty="0">
                <a:solidFill>
                  <a:schemeClr val="bg1"/>
                </a:solidFill>
              </a:rPr>
              <a:t>Thus Crossing borders between countries, disciplines, and between the actual and the digital world became the theme of the Bialystok Conference.</a:t>
            </a:r>
          </a:p>
          <a:p>
            <a:pPr marL="0" indent="0">
              <a:buNone/>
            </a:pPr>
            <a:endParaRPr lang="nl-NL" sz="3600" dirty="0">
              <a:solidFill>
                <a:schemeClr val="bg1"/>
              </a:solidFill>
            </a:endParaRPr>
          </a:p>
          <a:p>
            <a:pPr marL="0" indent="0">
              <a:buNone/>
            </a:pPr>
            <a:endParaRPr lang="nl-NL" sz="1900" dirty="0">
              <a:solidFill>
                <a:schemeClr val="bg1"/>
              </a:solidFill>
            </a:endParaRPr>
          </a:p>
          <a:p>
            <a:pPr marL="0" indent="0">
              <a:buNone/>
            </a:pPr>
            <a:endParaRPr lang="nl-NL" dirty="0"/>
          </a:p>
          <a:p>
            <a:endParaRPr lang="nl-NL" dirty="0"/>
          </a:p>
        </p:txBody>
      </p:sp>
    </p:spTree>
    <p:extLst>
      <p:ext uri="{BB962C8B-B14F-4D97-AF65-F5344CB8AC3E}">
        <p14:creationId xmlns:p14="http://schemas.microsoft.com/office/powerpoint/2010/main" val="43907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8080"/>
        </a:solidFill>
        <a:effectLst/>
      </p:bgPr>
    </p:bg>
    <p:spTree>
      <p:nvGrpSpPr>
        <p:cNvPr id="1" name="">
          <a:extLst>
            <a:ext uri="{FF2B5EF4-FFF2-40B4-BE49-F238E27FC236}">
              <a16:creationId xmlns:a16="http://schemas.microsoft.com/office/drawing/2014/main" id="{1D1DF941-7A08-AB61-C3D3-11DB8C4CA0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2736D-AC7C-1A64-D87F-80197A956FB2}"/>
              </a:ext>
            </a:extLst>
          </p:cNvPr>
          <p:cNvSpPr>
            <a:spLocks noGrp="1"/>
          </p:cNvSpPr>
          <p:nvPr>
            <p:ph type="title"/>
          </p:nvPr>
        </p:nvSpPr>
        <p:spPr>
          <a:solidFill>
            <a:srgbClr val="008080"/>
          </a:solidFill>
          <a:ln>
            <a:noFill/>
          </a:ln>
        </p:spPr>
        <p:txBody>
          <a:bodyPr/>
          <a:lstStyle/>
          <a:p>
            <a:r>
              <a:rPr lang="nl-NL" dirty="0">
                <a:solidFill>
                  <a:schemeClr val="bg1"/>
                </a:solidFill>
              </a:rPr>
              <a:t>Books published in 2009 and 2020</a:t>
            </a:r>
          </a:p>
        </p:txBody>
      </p:sp>
      <p:pic>
        <p:nvPicPr>
          <p:cNvPr id="4098" name="Picture 2" descr="Becoming A Teacher Educator: Theory And Practice For Teacher Educators ...">
            <a:extLst>
              <a:ext uri="{FF2B5EF4-FFF2-40B4-BE49-F238E27FC236}">
                <a16:creationId xmlns:a16="http://schemas.microsoft.com/office/drawing/2014/main" id="{DE70F379-2D78-8B87-09F9-654FA1B052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31136" y="2535555"/>
            <a:ext cx="2558034" cy="409114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 screenshot of a cell phone">
            <a:extLst>
              <a:ext uri="{FF2B5EF4-FFF2-40B4-BE49-F238E27FC236}">
                <a16:creationId xmlns:a16="http://schemas.microsoft.com/office/drawing/2014/main" id="{7628AC23-41A1-8098-BFEC-797A99D083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1240" y="2535555"/>
            <a:ext cx="2716067" cy="4091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806728"/>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{858F6060-7537-4268-9A49-64F8C7819566}TFfb9a325e-b4a8-473d-b025-df086f5ae4934c84ead3-9a25b52d91f4</Template>
  <TotalTime>2437</TotalTime>
  <Words>1444</Words>
  <Application>Microsoft Office PowerPoint</Application>
  <PresentationFormat>Widescreen</PresentationFormat>
  <Paragraphs>151</Paragraphs>
  <Slides>12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Gill Sans MT</vt:lpstr>
      <vt:lpstr>inherit</vt:lpstr>
      <vt:lpstr>Tahoma</vt:lpstr>
      <vt:lpstr>Parcel</vt:lpstr>
      <vt:lpstr>PowerPoint Presentation</vt:lpstr>
      <vt:lpstr>ATEE through fifty years</vt:lpstr>
      <vt:lpstr>The pioneer phase 1976-1985</vt:lpstr>
      <vt:lpstr>  Technology, organisation and professional development (1986-1995) </vt:lpstr>
      <vt:lpstr>New views on learning and teaching 1995-2006</vt:lpstr>
      <vt:lpstr>Focus on RESEARCH, societAL ISSUES, AND DILEMMA’S (2006-2015)</vt:lpstr>
      <vt:lpstr>2016- 2025 ongoing professional development in turbulent times </vt:lpstr>
      <vt:lpstr>An evolution of Fifty Years</vt:lpstr>
      <vt:lpstr>Books published in 2009 and 2020</vt:lpstr>
      <vt:lpstr>PowerPoint Presentation</vt:lpstr>
      <vt:lpstr>PowerPoint Presentation</vt:lpstr>
      <vt:lpstr>The ATEE brings to its members: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jaap vanlakerveld</dc:creator>
  <cp:lastModifiedBy>jaap vanlakerveld</cp:lastModifiedBy>
  <cp:revision>19</cp:revision>
  <dcterms:created xsi:type="dcterms:W3CDTF">2026-08-06T10:26:19Z</dcterms:created>
  <dcterms:modified xsi:type="dcterms:W3CDTF">2026-09-03T09:49:39Z</dcterms:modified>
</cp:coreProperties>
</file>