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6"/>
  </p:notesMasterIdLst>
  <p:sldIdLst>
    <p:sldId id="256" r:id="rId2"/>
    <p:sldId id="299" r:id="rId3"/>
    <p:sldId id="306" r:id="rId4"/>
    <p:sldId id="274" r:id="rId5"/>
    <p:sldId id="269" r:id="rId6"/>
    <p:sldId id="304" r:id="rId7"/>
    <p:sldId id="271" r:id="rId8"/>
    <p:sldId id="258" r:id="rId9"/>
    <p:sldId id="270" r:id="rId10"/>
    <p:sldId id="268" r:id="rId11"/>
    <p:sldId id="305" r:id="rId12"/>
    <p:sldId id="265" r:id="rId13"/>
    <p:sldId id="273" r:id="rId14"/>
    <p:sldId id="302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4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443920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xmlns="" id="{63F846E3-AB91-4977-814C-9777E352A4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8F0A4C4-8ADA-4F36-832A-B7A5FB1FF8FC}" type="slidenum">
              <a:rPr lang="it-IT" altLang="en-US" sz="1300" smtClean="0">
                <a:latin typeface="Times New Roman" panose="02020603050405020304" pitchFamily="18" charset="0"/>
              </a:rPr>
              <a:pPr/>
              <a:t>2</a:t>
            </a:fld>
            <a:endParaRPr lang="it-IT" altLang="en-US" sz="1300">
              <a:latin typeface="Times New Roman" panose="02020603050405020304" pitchFamily="18" charset="0"/>
            </a:endParaRPr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xmlns="" id="{C9E2D479-1C9F-46C2-A415-6728B22018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xmlns="" id="{36BF2387-E1CB-4878-B6A3-1D5B995CE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1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xmlns="" id="{63F846E3-AB91-4977-814C-9777E352A4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8F0A4C4-8ADA-4F36-832A-B7A5FB1FF8FC}" type="slidenum">
              <a:rPr lang="it-IT" altLang="en-US" sz="1300" smtClean="0">
                <a:latin typeface="Times New Roman" panose="02020603050405020304" pitchFamily="18" charset="0"/>
              </a:rPr>
              <a:pPr/>
              <a:t>3</a:t>
            </a:fld>
            <a:endParaRPr lang="it-IT" altLang="en-US" sz="1300">
              <a:latin typeface="Times New Roman" panose="02020603050405020304" pitchFamily="18" charset="0"/>
            </a:endParaRPr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xmlns="" id="{C9E2D479-1C9F-46C2-A415-6728B22018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xmlns="" id="{36BF2387-E1CB-4878-B6A3-1D5B995CE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20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xmlns="" id="{F5C4872A-7965-4146-AA49-AF20015CF2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CA1AC46-60E1-4C32-97D8-51BF98754E20}" type="slidenum">
              <a:rPr lang="it-IT" altLang="en-US" sz="1300" smtClean="0">
                <a:latin typeface="Times New Roman" panose="02020603050405020304" pitchFamily="18" charset="0"/>
              </a:rPr>
              <a:pPr/>
              <a:t>14</a:t>
            </a:fld>
            <a:endParaRPr lang="it-IT" altLang="en-US" sz="130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xmlns="" id="{282A6613-7E0F-4A5E-984C-5217CDABA5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xmlns="" id="{001A610C-E6E5-4E1E-BC0A-4ACA95066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2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1" y="-12043"/>
            <a:ext cx="13041499" cy="977768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96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94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483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093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808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264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416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84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4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84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32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45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86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39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94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22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1500" cy="977768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49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oints to be developed…"/>
          <p:cNvSpPr txBox="1">
            <a:spLocks noGrp="1"/>
          </p:cNvSpPr>
          <p:nvPr>
            <p:ph type="title"/>
          </p:nvPr>
        </p:nvSpPr>
        <p:spPr>
          <a:xfrm>
            <a:off x="710231" y="762000"/>
            <a:ext cx="9386269" cy="43243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572516">
              <a:defRPr sz="7840"/>
            </a:pPr>
            <a:r>
              <a:rPr dirty="0">
                <a:solidFill>
                  <a:schemeClr val="tx1"/>
                </a:solidFill>
              </a:rPr>
              <a:t>P</a:t>
            </a:r>
            <a:r>
              <a:rPr lang="it-IT" dirty="0">
                <a:solidFill>
                  <a:schemeClr val="tx1"/>
                </a:solidFill>
              </a:rPr>
              <a:t>resident </a:t>
            </a:r>
            <a:r>
              <a:rPr lang="it-IT" dirty="0" smtClean="0">
                <a:solidFill>
                  <a:schemeClr val="tx1"/>
                </a:solidFill>
              </a:rPr>
              <a:t>report </a:t>
            </a:r>
            <a:r>
              <a:rPr dirty="0" smtClean="0">
                <a:solidFill>
                  <a:schemeClr val="tx1"/>
                </a:solidFill>
              </a:rPr>
              <a:t>ATEE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May 2021-June 2022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0" name="Davide Parmigiani…"/>
          <p:cNvSpPr txBox="1">
            <a:spLocks noGrp="1"/>
          </p:cNvSpPr>
          <p:nvPr>
            <p:ph type="body" idx="1"/>
          </p:nvPr>
        </p:nvSpPr>
        <p:spPr>
          <a:xfrm>
            <a:off x="710232" y="4777295"/>
            <a:ext cx="9027860" cy="2234257"/>
          </a:xfrm>
          <a:prstGeom prst="rect">
            <a:avLst/>
          </a:prstGeom>
        </p:spPr>
        <p:txBody>
          <a:bodyPr/>
          <a:lstStyle/>
          <a:p>
            <a:r>
              <a:rPr dirty="0"/>
              <a:t>Davide Parmigiani</a:t>
            </a:r>
          </a:p>
          <a:p>
            <a:endParaRPr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87" y="5511719"/>
            <a:ext cx="5957470" cy="59574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71500" y="552450"/>
            <a:ext cx="10752483" cy="77343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531622">
              <a:defRPr sz="5460"/>
            </a:pPr>
            <a:r>
              <a:rPr lang="en-GB" sz="5460" dirty="0" smtClean="0">
                <a:solidFill>
                  <a:srgbClr val="FF0000"/>
                </a:solidFill>
              </a:rPr>
              <a:t>ATEE </a:t>
            </a:r>
            <a:r>
              <a:rPr lang="en-GB" sz="5460" dirty="0">
                <a:solidFill>
                  <a:srgbClr val="FF0000"/>
                </a:solidFill>
              </a:rPr>
              <a:t>books series &amp; </a:t>
            </a:r>
            <a:r>
              <a:rPr lang="en-GB" sz="5460" dirty="0" smtClean="0">
                <a:solidFill>
                  <a:srgbClr val="FF0000"/>
                </a:solidFill>
              </a:rPr>
              <a:t>policy</a:t>
            </a:r>
          </a:p>
          <a:p>
            <a:pPr defTabSz="531622">
              <a:defRPr sz="5460"/>
            </a:pPr>
            <a:endParaRPr lang="en-GB" sz="5460" dirty="0" smtClean="0"/>
          </a:p>
          <a:p>
            <a:r>
              <a:rPr lang="en-GB" sz="2800" dirty="0" smtClean="0"/>
              <a:t>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book published: </a:t>
            </a:r>
            <a:r>
              <a:rPr lang="en-US" sz="2800" dirty="0"/>
              <a:t>Exploring Professional Development Opportunities for Teacher Educators: Promoting </a:t>
            </a:r>
            <a:r>
              <a:rPr lang="en-US" sz="2800" dirty="0" smtClean="0"/>
              <a:t>Faculty-</a:t>
            </a:r>
            <a:r>
              <a:rPr lang="en-GB" sz="2800" dirty="0" smtClean="0"/>
              <a:t>Student Partnerships (Eds. L. </a:t>
            </a:r>
            <a:r>
              <a:rPr lang="en-GB" sz="2800" dirty="0" err="1" smtClean="0"/>
              <a:t>Shagrir</a:t>
            </a:r>
            <a:r>
              <a:rPr lang="en-GB" sz="2800" dirty="0" smtClean="0"/>
              <a:t> &amp; S. Bal-Tal)</a:t>
            </a:r>
          </a:p>
          <a:p>
            <a:endParaRPr lang="en-GB" sz="2800" dirty="0" smtClean="0"/>
          </a:p>
          <a:p>
            <a:r>
              <a:rPr lang="en-GB" sz="2800" dirty="0" smtClean="0"/>
              <a:t>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book soon published: </a:t>
            </a:r>
            <a:r>
              <a:rPr lang="en-US" sz="2800" dirty="0"/>
              <a:t>Characteristics and Conditions for Innovative Teachers: International Insights </a:t>
            </a:r>
            <a:r>
              <a:rPr lang="en-US" sz="2800" dirty="0" smtClean="0"/>
              <a:t>into </a:t>
            </a:r>
            <a:r>
              <a:rPr lang="en-GB" sz="2800" dirty="0" smtClean="0"/>
              <a:t>Practice </a:t>
            </a:r>
            <a:r>
              <a:rPr lang="en-GB" sz="2800" dirty="0"/>
              <a:t>(Eds. </a:t>
            </a:r>
            <a:r>
              <a:rPr lang="en-GB" sz="2800" dirty="0" smtClean="0"/>
              <a:t>K. Livingston, C. O'Sullivan &amp; K. Attard)</a:t>
            </a:r>
          </a:p>
          <a:p>
            <a:endParaRPr lang="en-US" sz="2800" dirty="0"/>
          </a:p>
          <a:p>
            <a:r>
              <a:rPr lang="en-US" sz="2800" dirty="0" smtClean="0"/>
              <a:t>Two more proposals to be evaluated by the AC.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8651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71500" y="552450"/>
            <a:ext cx="10752483" cy="77343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531622">
              <a:defRPr sz="5460"/>
            </a:pPr>
            <a:r>
              <a:rPr lang="en-GB" sz="5460" dirty="0" smtClean="0">
                <a:solidFill>
                  <a:srgbClr val="FF0000"/>
                </a:solidFill>
              </a:rPr>
              <a:t>Working Groups European Commission</a:t>
            </a:r>
          </a:p>
          <a:p>
            <a:pPr defTabSz="531622">
              <a:defRPr sz="5460"/>
            </a:pPr>
            <a:endParaRPr lang="en-US" sz="5460" dirty="0" smtClean="0"/>
          </a:p>
          <a:p>
            <a:pPr defTabSz="531622">
              <a:defRPr sz="5460"/>
            </a:pPr>
            <a:r>
              <a:rPr lang="en-US" sz="5460" dirty="0" smtClean="0"/>
              <a:t>DELTA – Digital Technologies</a:t>
            </a:r>
          </a:p>
          <a:p>
            <a:pPr defTabSz="531622">
              <a:defRPr sz="5460"/>
            </a:pPr>
            <a:endParaRPr lang="en-US" sz="5460" dirty="0"/>
          </a:p>
          <a:p>
            <a:pPr defTabSz="531622">
              <a:defRPr sz="5460"/>
            </a:pPr>
            <a:r>
              <a:rPr lang="en-US" sz="5460" dirty="0" smtClean="0"/>
              <a:t>School Policy</a:t>
            </a:r>
            <a:endParaRPr lang="en-GB" sz="5460" dirty="0" smtClean="0"/>
          </a:p>
        </p:txBody>
      </p:sp>
    </p:spTree>
    <p:extLst>
      <p:ext uri="{BB962C8B-B14F-4D97-AF65-F5344CB8AC3E}">
        <p14:creationId xmlns:p14="http://schemas.microsoft.com/office/powerpoint/2010/main" val="237847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666749" y="152400"/>
            <a:ext cx="11068051" cy="920363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525779">
              <a:defRPr sz="5400"/>
            </a:pPr>
            <a:r>
              <a:rPr lang="it-IT" b="1" dirty="0" err="1">
                <a:solidFill>
                  <a:srgbClr val="FF0000"/>
                </a:solidFill>
              </a:rPr>
              <a:t>Relationships</a:t>
            </a:r>
            <a:r>
              <a:rPr lang="it-IT" b="1" dirty="0">
                <a:solidFill>
                  <a:srgbClr val="FF0000"/>
                </a:solidFill>
              </a:rPr>
              <a:t> with </a:t>
            </a:r>
            <a:r>
              <a:rPr lang="it-IT" b="1" dirty="0" err="1">
                <a:solidFill>
                  <a:srgbClr val="FF0000"/>
                </a:solidFill>
              </a:rPr>
              <a:t>other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associations</a:t>
            </a:r>
            <a:endParaRPr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World FATE Conference in November 2021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ATE conference in February 2022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EFIL (ETAR project)</a:t>
            </a: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LLL platform (LLL week)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European Schoolnet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057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33401" y="762000"/>
            <a:ext cx="7924799" cy="854102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defTabSz="525779">
              <a:defRPr sz="5400"/>
            </a:pPr>
            <a:endParaRPr lang="it-IT" b="1" dirty="0" smtClean="0">
              <a:solidFill>
                <a:srgbClr val="FF0000"/>
              </a:solidFill>
            </a:endParaRPr>
          </a:p>
          <a:p>
            <a:pPr defTabSz="525779">
              <a:defRPr sz="5400"/>
            </a:pPr>
            <a:endParaRPr lang="it-IT" b="1" dirty="0">
              <a:solidFill>
                <a:srgbClr val="FF0000"/>
              </a:solidFill>
            </a:endParaRPr>
          </a:p>
          <a:p>
            <a:pPr defTabSz="525779">
              <a:defRPr sz="5400"/>
            </a:pPr>
            <a:endParaRPr lang="it-IT" b="1" dirty="0" smtClean="0">
              <a:solidFill>
                <a:srgbClr val="FF0000"/>
              </a:solidFill>
            </a:endParaRPr>
          </a:p>
          <a:p>
            <a:pPr defTabSz="525779">
              <a:defRPr sz="5400"/>
            </a:pPr>
            <a:endParaRPr lang="it-IT" b="1" dirty="0">
              <a:solidFill>
                <a:srgbClr val="FF0000"/>
              </a:solidFill>
            </a:endParaRPr>
          </a:p>
          <a:p>
            <a:pPr defTabSz="525779">
              <a:defRPr sz="5400"/>
            </a:pPr>
            <a:r>
              <a:rPr lang="it-IT" b="1" dirty="0" smtClean="0">
                <a:solidFill>
                  <a:srgbClr val="FF0000"/>
                </a:solidFill>
              </a:rPr>
              <a:t>Other issues</a:t>
            </a:r>
          </a:p>
          <a:p>
            <a:pPr defTabSz="525779">
              <a:defRPr sz="5400"/>
            </a:pPr>
            <a:r>
              <a:rPr lang="it-IT" b="1" dirty="0" smtClean="0">
                <a:solidFill>
                  <a:srgbClr val="FF0000"/>
                </a:solidFill>
              </a:rPr>
              <a:t> </a:t>
            </a:r>
            <a:endParaRPr b="1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/>
              <a:t>Statement on the war in </a:t>
            </a:r>
            <a:r>
              <a:rPr lang="it-IT" dirty="0" smtClean="0"/>
              <a:t>Ukraine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Database for members expertise</a:t>
            </a: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 smtClean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Projects policy to be developed in the future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r>
              <a:rPr lang="it-IT" dirty="0" smtClean="0"/>
              <a:t>New conference guidelines</a:t>
            </a:r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 smtClean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marL="914400" indent="-914400" defTabSz="525779">
              <a:buFont typeface="+mj-lt"/>
              <a:buAutoNum type="arabicPeriod"/>
              <a:defRPr sz="5400"/>
            </a:pPr>
            <a:endParaRPr lang="it-IT" dirty="0"/>
          </a:p>
          <a:p>
            <a:pPr defTabSz="525779">
              <a:defRPr sz="54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1652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6">
            <a:extLst>
              <a:ext uri="{FF2B5EF4-FFF2-40B4-BE49-F238E27FC236}">
                <a16:creationId xmlns:a16="http://schemas.microsoft.com/office/drawing/2014/main" xmlns="" id="{D83E791E-969A-44AD-8924-F3F078679B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4702" y="535094"/>
            <a:ext cx="9934222" cy="1505937"/>
          </a:xfrm>
        </p:spPr>
        <p:txBody>
          <a:bodyPr vert="horz" lIns="130951" tIns="65476" rIns="130951" bIns="65476" rtlCol="0" anchor="ctr">
            <a:normAutofit/>
          </a:bodyPr>
          <a:lstStyle/>
          <a:p>
            <a:pPr eaLnBrk="1" hangingPunct="1"/>
            <a:r>
              <a:rPr lang="en-US" altLang="en-US" sz="3982" b="1" dirty="0">
                <a:solidFill>
                  <a:schemeClr val="tx1"/>
                </a:solidFill>
                <a:latin typeface="+mn-lt"/>
              </a:rPr>
              <a:t>Thank you</a:t>
            </a:r>
            <a:endParaRPr lang="en-GB" altLang="en-US" sz="3982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461" name="Rectangle 7">
            <a:extLst>
              <a:ext uri="{FF2B5EF4-FFF2-40B4-BE49-F238E27FC236}">
                <a16:creationId xmlns:a16="http://schemas.microsoft.com/office/drawing/2014/main" xmlns="" id="{C862E618-1393-4988-8C75-30E5B85AD30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4702" y="2214881"/>
            <a:ext cx="9934223" cy="6330809"/>
          </a:xfrm>
        </p:spPr>
        <p:txBody>
          <a:bodyPr vert="horz" lIns="130951" tIns="65476" rIns="130951" bIns="65476" rtlCol="0"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ATEE members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RDCs </a:t>
            </a:r>
            <a:r>
              <a:rPr lang="en-US" altLang="en-US" sz="3413" dirty="0" smtClean="0">
                <a:solidFill>
                  <a:schemeClr val="tx1"/>
                </a:solidFill>
              </a:rPr>
              <a:t>Chairs </a:t>
            </a:r>
            <a:r>
              <a:rPr lang="en-US" altLang="en-US" sz="3413" dirty="0">
                <a:solidFill>
                  <a:schemeClr val="tx1"/>
                </a:solidFill>
              </a:rPr>
              <a:t>&amp; </a:t>
            </a:r>
            <a:r>
              <a:rPr lang="en-US" altLang="en-US" sz="3413" dirty="0" smtClean="0">
                <a:solidFill>
                  <a:schemeClr val="tx1"/>
                </a:solidFill>
              </a:rPr>
              <a:t>Coordinator and to the former Chairs</a:t>
            </a:r>
            <a:endParaRPr lang="en-US" altLang="en-US" sz="3413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AC members and Secretariat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All conference </a:t>
            </a:r>
            <a:r>
              <a:rPr lang="en-US" altLang="en-US" sz="3413" dirty="0" err="1">
                <a:solidFill>
                  <a:schemeClr val="tx1"/>
                </a:solidFill>
              </a:rPr>
              <a:t>organisers</a:t>
            </a:r>
            <a:endParaRPr lang="en-US" altLang="en-US" sz="3413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Editors, Editorial Board, all the reviewers and Publisher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en-US" sz="3413" dirty="0">
                <a:solidFill>
                  <a:schemeClr val="tx1"/>
                </a:solidFill>
              </a:rPr>
              <a:t>Anyone I forgot </a:t>
            </a:r>
          </a:p>
          <a:p>
            <a:pPr algn="just">
              <a:defRPr/>
            </a:pPr>
            <a:endParaRPr lang="en-US" altLang="en-US" sz="3413" dirty="0">
              <a:solidFill>
                <a:schemeClr val="tx1"/>
              </a:solidFill>
            </a:endParaRPr>
          </a:p>
          <a:p>
            <a:pPr algn="just">
              <a:defRPr/>
            </a:pPr>
            <a:endParaRPr lang="en-US" altLang="en-US" sz="3413" dirty="0">
              <a:solidFill>
                <a:schemeClr val="tx1"/>
              </a:solidFill>
            </a:endParaRPr>
          </a:p>
          <a:p>
            <a:pPr marL="0" indent="0" algn="just">
              <a:buNone/>
              <a:defRPr/>
            </a:pPr>
            <a:endParaRPr lang="en-US" altLang="en-US" sz="3413" dirty="0">
              <a:solidFill>
                <a:schemeClr val="tx1"/>
              </a:solidFill>
            </a:endParaRPr>
          </a:p>
          <a:p>
            <a:pPr marL="0" indent="0" algn="just">
              <a:buNone/>
              <a:defRPr/>
            </a:pPr>
            <a:endParaRPr lang="en-US" altLang="en-US" sz="3413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>
            <a:extLst>
              <a:ext uri="{FF2B5EF4-FFF2-40B4-BE49-F238E27FC236}">
                <a16:creationId xmlns:a16="http://schemas.microsoft.com/office/drawing/2014/main" xmlns="" id="{4AC6B670-DB20-4B87-952C-101BE494E22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2863" y="767645"/>
            <a:ext cx="9030687" cy="1036321"/>
          </a:xfrm>
        </p:spPr>
        <p:txBody>
          <a:bodyPr vert="horz" lIns="130951" tIns="65476" rIns="130951" bIns="65476" rtlCol="0" anchor="ctr">
            <a:normAutofit/>
          </a:bodyPr>
          <a:lstStyle/>
          <a:p>
            <a:pPr algn="ctr" eaLnBrk="1" hangingPunct="1"/>
            <a:r>
              <a:rPr lang="it-IT" altLang="en-US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Presidency</a:t>
            </a:r>
            <a:endParaRPr lang="it-IT" altLang="en-US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5" name="Rectangle 7">
            <a:extLst>
              <a:ext uri="{FF2B5EF4-FFF2-40B4-BE49-F238E27FC236}">
                <a16:creationId xmlns:a16="http://schemas.microsoft.com/office/drawing/2014/main" xmlns="" id="{9FF901B0-921B-40FB-9640-D8CEB9527E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57349" y="1803966"/>
            <a:ext cx="8745607" cy="6877191"/>
          </a:xfrm>
        </p:spPr>
        <p:txBody>
          <a:bodyPr vert="horz" lIns="130951" tIns="65476" rIns="130951" bIns="65476" rtlCol="0">
            <a:normAutofit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12 years in the Administrative Council</a:t>
            </a:r>
          </a:p>
          <a:p>
            <a:pPr algn="just">
              <a:spcBef>
                <a:spcPts val="0"/>
              </a:spcBef>
              <a:defRPr/>
            </a:pPr>
            <a:endParaRPr lang="it-IT" altLang="en-US" sz="3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Four lines for development:</a:t>
            </a:r>
          </a:p>
          <a:p>
            <a:pPr algn="just">
              <a:spcBef>
                <a:spcPts val="0"/>
              </a:spcBef>
              <a:defRPr/>
            </a:pPr>
            <a:r>
              <a:rPr lang="en-US" sz="3600" dirty="0" smtClean="0"/>
              <a:t>Research </a:t>
            </a:r>
            <a:r>
              <a:rPr lang="en-US" sz="3600" dirty="0"/>
              <a:t>(conferences); </a:t>
            </a:r>
            <a:endParaRPr lang="en-US" sz="3600" dirty="0" smtClean="0"/>
          </a:p>
          <a:p>
            <a:pPr algn="just">
              <a:spcBef>
                <a:spcPts val="0"/>
              </a:spcBef>
              <a:defRPr/>
            </a:pPr>
            <a:r>
              <a:rPr lang="en-US" sz="3600" dirty="0" smtClean="0"/>
              <a:t>Practice (seminars, RDC </a:t>
            </a:r>
            <a:r>
              <a:rPr lang="en-US" sz="3600" dirty="0"/>
              <a:t>activities); </a:t>
            </a:r>
            <a:endParaRPr lang="en-US" sz="3600" dirty="0" smtClean="0"/>
          </a:p>
          <a:p>
            <a:pPr algn="just">
              <a:spcBef>
                <a:spcPts val="0"/>
              </a:spcBef>
              <a:defRPr/>
            </a:pPr>
            <a:r>
              <a:rPr lang="en-US" sz="3600" dirty="0"/>
              <a:t>P</a:t>
            </a:r>
            <a:r>
              <a:rPr lang="en-US" sz="3600" dirty="0" smtClean="0"/>
              <a:t>rojects</a:t>
            </a:r>
            <a:r>
              <a:rPr lang="en-US" sz="3600" dirty="0"/>
              <a:t>; </a:t>
            </a:r>
            <a:endParaRPr lang="en-US" sz="3600" dirty="0" smtClean="0"/>
          </a:p>
          <a:p>
            <a:pPr algn="just">
              <a:spcBef>
                <a:spcPts val="0"/>
              </a:spcBef>
              <a:defRPr/>
            </a:pPr>
            <a:r>
              <a:rPr lang="en-US" sz="3600" dirty="0" smtClean="0"/>
              <a:t>Policy.</a:t>
            </a:r>
          </a:p>
          <a:p>
            <a:pPr algn="just">
              <a:spcBef>
                <a:spcPts val="0"/>
              </a:spcBef>
              <a:defRPr/>
            </a:pPr>
            <a:endParaRPr lang="it-IT" altLang="en-US" sz="3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Leaving the association in good hands.</a:t>
            </a: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>
            <a:extLst>
              <a:ext uri="{FF2B5EF4-FFF2-40B4-BE49-F238E27FC236}">
                <a16:creationId xmlns:a16="http://schemas.microsoft.com/office/drawing/2014/main" xmlns="" id="{4AC6B670-DB20-4B87-952C-101BE494E22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33550" y="767645"/>
            <a:ext cx="7753350" cy="1036321"/>
          </a:xfrm>
        </p:spPr>
        <p:txBody>
          <a:bodyPr vert="horz" lIns="130951" tIns="65476" rIns="130951" bIns="65476" rtlCol="0" anchor="ctr">
            <a:normAutofit/>
          </a:bodyPr>
          <a:lstStyle/>
          <a:p>
            <a:pPr eaLnBrk="1" hangingPunct="1"/>
            <a:r>
              <a:rPr lang="it-IT" altLang="en-US" b="1" dirty="0">
                <a:solidFill>
                  <a:srgbClr val="FF0000"/>
                </a:solidFill>
                <a:latin typeface="Trebuchet MS" panose="020B0603020202020204" pitchFamily="34" charset="0"/>
              </a:rPr>
              <a:t>ATEE </a:t>
            </a:r>
            <a:r>
              <a:rPr lang="it-IT" altLang="en-US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Statutory meetings </a:t>
            </a:r>
            <a:endParaRPr lang="it-IT" altLang="en-US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5" name="Rectangle 7">
            <a:extLst>
              <a:ext uri="{FF2B5EF4-FFF2-40B4-BE49-F238E27FC236}">
                <a16:creationId xmlns:a16="http://schemas.microsoft.com/office/drawing/2014/main" xmlns="" id="{9FF901B0-921B-40FB-9640-D8CEB9527E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22863" y="1803966"/>
            <a:ext cx="10080094" cy="6877191"/>
          </a:xfrm>
        </p:spPr>
        <p:txBody>
          <a:bodyPr vert="horz" lIns="130951" tIns="65476" rIns="130951" bIns="65476" rtlCol="0">
            <a:normAutofit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Monthly online AC meetings </a:t>
            </a:r>
            <a:r>
              <a:rPr lang="it-IT" alt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held </a:t>
            </a: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from June 2021 through April 2022 </a:t>
            </a:r>
          </a:p>
          <a:p>
            <a:pPr algn="just">
              <a:spcBef>
                <a:spcPts val="0"/>
              </a:spcBef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Two face-to-face AC meetings (one in November 2021 and one in May 2022)</a:t>
            </a: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it-IT" altLang="en-US" sz="3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Two online meetings held with </a:t>
            </a:r>
            <a:r>
              <a:rPr lang="it-IT" alt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the RDCs </a:t>
            </a:r>
            <a:r>
              <a:rPr lang="it-IT" altLang="en-US" sz="3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Chairs</a:t>
            </a: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>
              <a:defRPr/>
            </a:pPr>
            <a:endParaRPr lang="it-IT" altLang="en-US" sz="3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98480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01373" y="2133600"/>
            <a:ext cx="10464800" cy="620201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>
              <a:buClr>
                <a:srgbClr val="00467A"/>
              </a:buClr>
              <a:defRPr/>
            </a:pPr>
            <a:r>
              <a:rPr lang="en-US" altLang="en-US" sz="6000" dirty="0">
                <a:solidFill>
                  <a:schemeClr val="tx1"/>
                </a:solidFill>
              </a:rPr>
              <a:t>Membership fees paid as </a:t>
            </a:r>
            <a:r>
              <a:rPr lang="en-US" altLang="en-US" sz="6000" dirty="0" smtClean="0">
                <a:solidFill>
                  <a:schemeClr val="tx1"/>
                </a:solidFill>
              </a:rPr>
              <a:t>of 20 June 2022:</a:t>
            </a:r>
            <a:endParaRPr lang="en-US" altLang="en-US" sz="6000" dirty="0">
              <a:solidFill>
                <a:schemeClr val="tx1"/>
              </a:solidFill>
            </a:endParaRPr>
          </a:p>
          <a:p>
            <a:pPr>
              <a:buClr>
                <a:srgbClr val="00467A"/>
              </a:buClr>
              <a:defRPr/>
            </a:pPr>
            <a:endParaRPr lang="en-GB" altLang="en-US" sz="6000" dirty="0">
              <a:solidFill>
                <a:schemeClr val="tx1"/>
              </a:solidFill>
            </a:endParaRPr>
          </a:p>
          <a:p>
            <a:pPr>
              <a:buClr>
                <a:srgbClr val="00467A"/>
              </a:buClr>
              <a:defRPr/>
            </a:pPr>
            <a:r>
              <a:rPr lang="en-GB" altLang="en-US" sz="6000" dirty="0" smtClean="0">
                <a:solidFill>
                  <a:schemeClr val="tx1"/>
                </a:solidFill>
              </a:rPr>
              <a:t>126 individual members</a:t>
            </a:r>
            <a:endParaRPr lang="en-GB" altLang="en-US" sz="6000" dirty="0">
              <a:solidFill>
                <a:schemeClr val="tx1"/>
              </a:solidFill>
            </a:endParaRPr>
          </a:p>
          <a:p>
            <a:pPr>
              <a:buClr>
                <a:srgbClr val="00467A"/>
              </a:buClr>
              <a:defRPr/>
            </a:pPr>
            <a:endParaRPr lang="en-GB" altLang="en-US" sz="6000" dirty="0">
              <a:solidFill>
                <a:schemeClr val="tx1"/>
              </a:solidFill>
            </a:endParaRPr>
          </a:p>
          <a:p>
            <a:pPr>
              <a:buClr>
                <a:srgbClr val="00467A"/>
              </a:buClr>
              <a:defRPr/>
            </a:pPr>
            <a:r>
              <a:rPr lang="en-GB" altLang="en-US" sz="6000" dirty="0" smtClean="0">
                <a:solidFill>
                  <a:schemeClr val="tx1"/>
                </a:solidFill>
              </a:rPr>
              <a:t>32 </a:t>
            </a:r>
            <a:r>
              <a:rPr lang="en-GB" altLang="en-US" sz="6000" dirty="0">
                <a:solidFill>
                  <a:schemeClr val="tx1"/>
                </a:solidFill>
              </a:rPr>
              <a:t>institutional members</a:t>
            </a:r>
          </a:p>
          <a:p>
            <a:pPr>
              <a:buClr>
                <a:srgbClr val="00467A"/>
              </a:buClr>
              <a:defRPr/>
            </a:pPr>
            <a:endParaRPr lang="en-US" altLang="en-US" sz="6000" dirty="0">
              <a:solidFill>
                <a:schemeClr val="tx1"/>
              </a:solidFill>
            </a:endParaRPr>
          </a:p>
          <a:p>
            <a:pPr>
              <a:buClr>
                <a:srgbClr val="00467A"/>
              </a:buClr>
              <a:defRPr/>
            </a:pPr>
            <a:r>
              <a:rPr lang="en-US" altLang="en-US" sz="6000" dirty="0" smtClean="0">
                <a:solidFill>
                  <a:schemeClr val="tx1"/>
                </a:solidFill>
              </a:rPr>
              <a:t> </a:t>
            </a:r>
            <a:endParaRPr lang="it-IT" sz="5460" dirty="0"/>
          </a:p>
          <a:p>
            <a:pPr defTabSz="531622">
              <a:defRPr sz="5460"/>
            </a:pPr>
            <a:r>
              <a:rPr lang="en-US" sz="6100" dirty="0" smtClean="0">
                <a:solidFill>
                  <a:schemeClr val="tx1"/>
                </a:solidFill>
              </a:rPr>
              <a:t>Reduced fees </a:t>
            </a:r>
            <a:r>
              <a:rPr lang="en-US" sz="6100" dirty="0">
                <a:solidFill>
                  <a:schemeClr val="tx1"/>
                </a:solidFill>
              </a:rPr>
              <a:t>for </a:t>
            </a:r>
            <a:r>
              <a:rPr lang="en-US" sz="6100" dirty="0" smtClean="0">
                <a:solidFill>
                  <a:schemeClr val="tx1"/>
                </a:solidFill>
              </a:rPr>
              <a:t>individual members from low-income countries introduced in 2022</a:t>
            </a:r>
          </a:p>
          <a:p>
            <a:pPr defTabSz="531622">
              <a:defRPr sz="5460"/>
            </a:pPr>
            <a:endParaRPr lang="en-US" sz="6100" dirty="0">
              <a:solidFill>
                <a:schemeClr val="tx1"/>
              </a:solidFill>
            </a:endParaRPr>
          </a:p>
          <a:p>
            <a:pPr defTabSz="531622">
              <a:defRPr sz="5460"/>
            </a:pPr>
            <a:r>
              <a:rPr lang="en-US" sz="6100" dirty="0" smtClean="0">
                <a:solidFill>
                  <a:schemeClr val="tx1"/>
                </a:solidFill>
              </a:rPr>
              <a:t>Free membership for colleagues in Ukraine</a:t>
            </a:r>
            <a:endParaRPr lang="en-US" sz="6100" dirty="0">
              <a:solidFill>
                <a:schemeClr val="tx1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B4B2BF0-EE8F-4273-9352-63E8B09B973B}"/>
              </a:ext>
            </a:extLst>
          </p:cNvPr>
          <p:cNvSpPr txBox="1">
            <a:spLocks noChangeArrowheads="1"/>
          </p:cNvSpPr>
          <p:nvPr/>
        </p:nvSpPr>
        <p:spPr>
          <a:xfrm>
            <a:off x="501373" y="556592"/>
            <a:ext cx="10634133" cy="1036321"/>
          </a:xfrm>
          <a:prstGeom prst="rect">
            <a:avLst/>
          </a:prstGeom>
        </p:spPr>
        <p:txBody>
          <a:bodyPr vert="horz" lIns="130951" tIns="65476" rIns="130951" bIns="65476" rtlCol="0" anchor="ctr">
            <a:normAutofit/>
          </a:bodyPr>
          <a:lstStyle>
            <a:lvl1pPr algn="l" defTabSz="650230" rtl="0" eaLnBrk="1" latinLnBrk="0" hangingPunct="1">
              <a:spcBef>
                <a:spcPct val="0"/>
              </a:spcBef>
              <a:buNone/>
              <a:defRPr sz="512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531622">
              <a:defRPr sz="5460"/>
            </a:pPr>
            <a:r>
              <a:rPr lang="it-IT" dirty="0">
                <a:solidFill>
                  <a:srgbClr val="FF0000"/>
                </a:solidFill>
              </a:rPr>
              <a:t>Membership strategy</a:t>
            </a:r>
          </a:p>
        </p:txBody>
      </p:sp>
    </p:spTree>
    <p:extLst>
      <p:ext uri="{BB962C8B-B14F-4D97-AF65-F5344CB8AC3E}">
        <p14:creationId xmlns:p14="http://schemas.microsoft.com/office/powerpoint/2010/main" val="223814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01373" y="1581150"/>
            <a:ext cx="10464801" cy="696271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525779">
              <a:defRPr sz="5400"/>
            </a:pPr>
            <a:endParaRPr lang="it-IT" sz="4000" dirty="0" smtClean="0">
              <a:solidFill>
                <a:schemeClr val="tx1"/>
              </a:solidFill>
            </a:endParaRPr>
          </a:p>
          <a:p>
            <a:pPr defTabSz="525779">
              <a:defRPr sz="5400"/>
            </a:pPr>
            <a:endParaRPr lang="it-IT" sz="4000" dirty="0">
              <a:solidFill>
                <a:schemeClr val="tx1"/>
              </a:solidFill>
            </a:endParaRPr>
          </a:p>
          <a:p>
            <a:pPr defTabSz="525779">
              <a:defRPr sz="5400"/>
            </a:pPr>
            <a:endParaRPr lang="it-IT" sz="4000" dirty="0" smtClean="0">
              <a:solidFill>
                <a:schemeClr val="tx1"/>
              </a:solidFill>
            </a:endParaRPr>
          </a:p>
          <a:p>
            <a:pPr defTabSz="525779">
              <a:defRPr sz="5400"/>
            </a:pPr>
            <a:r>
              <a:rPr lang="it-IT" sz="4000" dirty="0" smtClean="0">
                <a:solidFill>
                  <a:schemeClr val="tx1"/>
                </a:solidFill>
              </a:rPr>
              <a:t>20-22 April 2022 –Winter Conference in Sestri Levante (Italy) – about 100 participants</a:t>
            </a:r>
          </a:p>
          <a:p>
            <a:pPr defTabSz="525779">
              <a:defRPr sz="5400"/>
            </a:pPr>
            <a:r>
              <a:rPr lang="it-IT" sz="4000" dirty="0" smtClean="0">
                <a:solidFill>
                  <a:schemeClr val="tx1"/>
                </a:solidFill>
              </a:rPr>
              <a:t> </a:t>
            </a:r>
          </a:p>
          <a:p>
            <a:pPr defTabSz="525779">
              <a:defRPr sz="5400"/>
            </a:pPr>
            <a:r>
              <a:rPr lang="it-IT" sz="4000" dirty="0" smtClean="0">
                <a:solidFill>
                  <a:schemeClr val="tx1"/>
                </a:solidFill>
              </a:rPr>
              <a:t>25-27 May 2022 – Spring Conference in Dublin (Ireland) – about 100 participants</a:t>
            </a:r>
          </a:p>
          <a:p>
            <a:pPr defTabSz="525779">
              <a:defRPr sz="5400"/>
            </a:pPr>
            <a:endParaRPr lang="it-IT" sz="4000" dirty="0">
              <a:solidFill>
                <a:schemeClr val="tx1"/>
              </a:solidFill>
            </a:endParaRPr>
          </a:p>
          <a:p>
            <a:pPr defTabSz="525779">
              <a:defRPr sz="5400"/>
            </a:pPr>
            <a:r>
              <a:rPr lang="it-IT" sz="4000" dirty="0" smtClean="0">
                <a:solidFill>
                  <a:schemeClr val="tx1"/>
                </a:solidFill>
              </a:rPr>
              <a:t>29-31 August 2022 – Annual Conference in Riga (Latvia) - 154 abstracts submitted</a:t>
            </a:r>
          </a:p>
          <a:p>
            <a:pPr defTabSz="525779">
              <a:defRPr sz="5400"/>
            </a:pPr>
            <a:endParaRPr lang="it-IT" sz="4000" dirty="0">
              <a:solidFill>
                <a:schemeClr val="tx1"/>
              </a:solidFill>
            </a:endParaRPr>
          </a:p>
          <a:p>
            <a:pPr defTabSz="525779">
              <a:defRPr sz="5400"/>
            </a:pPr>
            <a:endParaRPr lang="it-IT" sz="4000" dirty="0">
              <a:solidFill>
                <a:schemeClr val="tx1"/>
              </a:solidFill>
            </a:endParaRPr>
          </a:p>
          <a:p>
            <a:pPr defTabSz="525779">
              <a:defRPr sz="5400"/>
            </a:pPr>
            <a:endParaRPr lang="it-IT" sz="4000" dirty="0">
              <a:solidFill>
                <a:schemeClr val="tx1"/>
              </a:solidFill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C9DBC49B-874D-4288-B0B3-E7D4CAA76897}"/>
              </a:ext>
            </a:extLst>
          </p:cNvPr>
          <p:cNvSpPr txBox="1">
            <a:spLocks noChangeArrowheads="1"/>
          </p:cNvSpPr>
          <p:nvPr/>
        </p:nvSpPr>
        <p:spPr>
          <a:xfrm>
            <a:off x="501373" y="291552"/>
            <a:ext cx="10634133" cy="1036321"/>
          </a:xfrm>
          <a:prstGeom prst="rect">
            <a:avLst/>
          </a:prstGeom>
        </p:spPr>
        <p:txBody>
          <a:bodyPr vert="horz" lIns="130951" tIns="65476" rIns="130951" bIns="65476" rtlCol="0" anchor="ctr">
            <a:normAutofit/>
          </a:bodyPr>
          <a:lstStyle>
            <a:lvl1pPr algn="l" defTabSz="650230" rtl="0" eaLnBrk="1" latinLnBrk="0" hangingPunct="1">
              <a:spcBef>
                <a:spcPct val="0"/>
              </a:spcBef>
              <a:buNone/>
              <a:defRPr sz="512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altLang="en-US" sz="51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ATEE Conferences in 2022 </a:t>
            </a:r>
            <a:endParaRPr lang="it-IT" altLang="en-US" sz="51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6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01373" y="1924050"/>
            <a:ext cx="9671327" cy="727220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defTabSz="525779">
              <a:defRPr sz="5400"/>
            </a:pPr>
            <a:endParaRPr lang="it-IT" sz="3200" b="1" dirty="0" smtClean="0"/>
          </a:p>
          <a:p>
            <a:pPr defTabSz="525779">
              <a:defRPr sz="5400"/>
            </a:pPr>
            <a:endParaRPr lang="it-IT" sz="3200" dirty="0" smtClean="0"/>
          </a:p>
          <a:p>
            <a:pPr defTabSz="525779">
              <a:defRPr sz="5400"/>
            </a:pPr>
            <a:endParaRPr lang="it-IT" sz="3200" dirty="0"/>
          </a:p>
          <a:p>
            <a:pPr marL="457200" indent="-457200" defTabSz="525779">
              <a:buFontTx/>
              <a:buChar char="-"/>
              <a:defRPr sz="5400"/>
            </a:pPr>
            <a:r>
              <a:rPr lang="it-IT" sz="3200" b="1" dirty="0" smtClean="0"/>
              <a:t>Annual Conference organised by the University of Warsaw </a:t>
            </a:r>
            <a:r>
              <a:rPr lang="it-IT" sz="3200" dirty="0" smtClean="0"/>
              <a:t>in September 2021:</a:t>
            </a:r>
          </a:p>
          <a:p>
            <a:pPr marL="457200" indent="-457200" defTabSz="525779">
              <a:buFontTx/>
              <a:buChar char="-"/>
              <a:defRPr sz="5400"/>
            </a:pPr>
            <a:r>
              <a:rPr lang="it-IT" sz="3200" dirty="0" smtClean="0"/>
              <a:t>Report available on the ATEE website;</a:t>
            </a:r>
          </a:p>
          <a:p>
            <a:pPr marL="457200" indent="-457200" defTabSz="525779">
              <a:buFontTx/>
              <a:buChar char="-"/>
              <a:defRPr sz="5400"/>
            </a:pPr>
            <a:r>
              <a:rPr lang="it-IT" sz="3200" smtClean="0"/>
              <a:t>Proceedings to be published in a Journal.</a:t>
            </a:r>
            <a:endParaRPr lang="it-IT" sz="3200" dirty="0" smtClean="0"/>
          </a:p>
          <a:p>
            <a:pPr marL="457200" indent="-457200" defTabSz="525779">
              <a:buFontTx/>
              <a:buChar char="-"/>
              <a:defRPr sz="5400"/>
            </a:pPr>
            <a:endParaRPr lang="it-IT" sz="3200" dirty="0"/>
          </a:p>
          <a:p>
            <a:pPr marL="457200" indent="-457200" defTabSz="525779">
              <a:buFontTx/>
              <a:buChar char="-"/>
              <a:defRPr sz="5400"/>
            </a:pPr>
            <a:endParaRPr lang="it-IT" sz="3200" dirty="0" smtClean="0"/>
          </a:p>
          <a:p>
            <a:pPr marL="457200" indent="-457200" defTabSz="525779">
              <a:spcBef>
                <a:spcPts val="1800"/>
              </a:spcBef>
              <a:buFontTx/>
              <a:buChar char="-"/>
              <a:defRPr sz="5400"/>
            </a:pPr>
            <a:r>
              <a:rPr lang="it-IT" sz="3200" b="1" dirty="0" smtClean="0"/>
              <a:t>Spring Conference organised by the University of Florence</a:t>
            </a:r>
            <a:r>
              <a:rPr lang="it-IT" sz="3200" dirty="0" smtClean="0"/>
              <a:t> in October 2021:</a:t>
            </a:r>
          </a:p>
          <a:p>
            <a:pPr marL="457200" indent="-457200" defTabSz="525779">
              <a:spcBef>
                <a:spcPts val="1800"/>
              </a:spcBef>
              <a:buFontTx/>
              <a:buChar char="-"/>
              <a:defRPr sz="5400"/>
            </a:pPr>
            <a:r>
              <a:rPr lang="it-IT" sz="3200" dirty="0"/>
              <a:t>R</a:t>
            </a:r>
            <a:r>
              <a:rPr lang="it-IT" sz="3200" dirty="0" smtClean="0"/>
              <a:t>eport available on the ATEE website;</a:t>
            </a:r>
          </a:p>
          <a:p>
            <a:pPr marL="457200" indent="-457200" defTabSz="525779">
              <a:spcBef>
                <a:spcPts val="1800"/>
              </a:spcBef>
              <a:buFontTx/>
              <a:buChar char="-"/>
              <a:defRPr sz="5400"/>
            </a:pPr>
            <a:r>
              <a:rPr lang="it-IT" sz="3200" dirty="0" smtClean="0"/>
              <a:t>Proceedings to be published in an edited volume by Springer.</a:t>
            </a:r>
          </a:p>
          <a:p>
            <a:pPr defTabSz="525779">
              <a:defRPr sz="5400"/>
            </a:pPr>
            <a:endParaRPr lang="it-IT" sz="3200" dirty="0" smtClean="0"/>
          </a:p>
          <a:p>
            <a:pPr defTabSz="525779">
              <a:defRPr sz="5400"/>
            </a:pPr>
            <a:endParaRPr lang="it-IT" sz="3200" dirty="0"/>
          </a:p>
          <a:p>
            <a:pPr defTabSz="525779">
              <a:defRPr sz="5400"/>
            </a:pPr>
            <a:endParaRPr lang="it-IT" sz="3200" b="1" dirty="0" smtClean="0"/>
          </a:p>
          <a:p>
            <a:pPr defTabSz="525779">
              <a:defRPr sz="5400"/>
            </a:pPr>
            <a:endParaRPr lang="it-IT" sz="3200" b="1" dirty="0"/>
          </a:p>
          <a:p>
            <a:pPr defTabSz="525779">
              <a:defRPr sz="5400"/>
            </a:pPr>
            <a:endParaRPr lang="it-IT" sz="3200" b="1" dirty="0" smtClean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BCD81263-9617-4F74-B9D0-9169A86F94B0}"/>
              </a:ext>
            </a:extLst>
          </p:cNvPr>
          <p:cNvSpPr txBox="1">
            <a:spLocks noChangeArrowheads="1"/>
          </p:cNvSpPr>
          <p:nvPr/>
        </p:nvSpPr>
        <p:spPr>
          <a:xfrm>
            <a:off x="501373" y="556592"/>
            <a:ext cx="10634133" cy="1036321"/>
          </a:xfrm>
          <a:prstGeom prst="rect">
            <a:avLst/>
          </a:prstGeom>
        </p:spPr>
        <p:txBody>
          <a:bodyPr vert="horz" lIns="130951" tIns="65476" rIns="130951" bIns="65476" rtlCol="0" anchor="ctr">
            <a:normAutofit/>
          </a:bodyPr>
          <a:lstStyle>
            <a:lvl1pPr algn="l" defTabSz="650230" rtl="0" eaLnBrk="1" latinLnBrk="0" hangingPunct="1">
              <a:spcBef>
                <a:spcPct val="0"/>
              </a:spcBef>
              <a:buNone/>
              <a:defRPr sz="512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altLang="en-US" b="1" dirty="0">
                <a:solidFill>
                  <a:srgbClr val="FF0000"/>
                </a:solidFill>
                <a:latin typeface="Trebuchet MS" panose="020B0603020202020204" pitchFamily="34" charset="0"/>
              </a:rPr>
              <a:t>Online </a:t>
            </a:r>
            <a:r>
              <a:rPr lang="it-IT" altLang="en-US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Conferences 2021</a:t>
            </a:r>
            <a:endParaRPr lang="it-IT" altLang="en-US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34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501373" y="1752599"/>
            <a:ext cx="9537977" cy="744365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defTabSz="525779">
              <a:defRPr sz="5400"/>
            </a:pPr>
            <a:endParaRPr lang="it-IT" sz="3200" dirty="0" smtClean="0"/>
          </a:p>
          <a:p>
            <a:pPr defTabSz="525779">
              <a:defRPr sz="5400"/>
            </a:pPr>
            <a:r>
              <a:rPr lang="it-IT" sz="3200" dirty="0" smtClean="0"/>
              <a:t>One-day </a:t>
            </a:r>
            <a:r>
              <a:rPr lang="it-IT" sz="3200" dirty="0"/>
              <a:t>conference organised by the RDC Teaching Modern Languages on 28 May 2021</a:t>
            </a:r>
          </a:p>
          <a:p>
            <a:pPr defTabSz="525779">
              <a:defRPr sz="5400"/>
            </a:pPr>
            <a:r>
              <a:rPr lang="it-IT" sz="3200" dirty="0"/>
              <a:t>One-day conference organised in cooperation with EDITE and ELTE Budapest on 11 June 2021</a:t>
            </a:r>
          </a:p>
          <a:p>
            <a:pPr defTabSz="525779">
              <a:defRPr sz="5400"/>
            </a:pPr>
            <a:r>
              <a:rPr lang="it-IT" sz="3200" dirty="0"/>
              <a:t>One-day conference organised by the RDC Health  and Sustainability in Education on 27 August 2021 </a:t>
            </a:r>
          </a:p>
          <a:p>
            <a:pPr defTabSz="525779">
              <a:defRPr sz="5400"/>
            </a:pPr>
            <a:r>
              <a:rPr lang="it-IT" sz="3200" dirty="0"/>
              <a:t>One-day conference organised by the RDC Entrepreneurship Education on 25 February 2022</a:t>
            </a:r>
          </a:p>
          <a:p>
            <a:pPr defTabSz="525779">
              <a:spcBef>
                <a:spcPts val="0"/>
              </a:spcBef>
              <a:defRPr sz="5400"/>
            </a:pPr>
            <a:endParaRPr lang="it-IT" sz="3200" dirty="0" smtClean="0"/>
          </a:p>
          <a:p>
            <a:pPr defTabSz="525779">
              <a:spcBef>
                <a:spcPts val="0"/>
              </a:spcBef>
              <a:defRPr sz="5400"/>
            </a:pPr>
            <a:endParaRPr lang="it-IT" sz="3200" dirty="0"/>
          </a:p>
          <a:p>
            <a:pPr defTabSz="525779">
              <a:spcBef>
                <a:spcPts val="0"/>
              </a:spcBef>
              <a:defRPr sz="5400"/>
            </a:pPr>
            <a:r>
              <a:rPr lang="it-IT" sz="3200" dirty="0" smtClean="0"/>
              <a:t>2021 EJTE – ATEE best paper Award with presentation by the authors and Editors of the Journal</a:t>
            </a:r>
          </a:p>
          <a:p>
            <a:pPr defTabSz="525779">
              <a:spcBef>
                <a:spcPts val="0"/>
              </a:spcBef>
              <a:defRPr sz="5400"/>
            </a:pPr>
            <a:endParaRPr lang="it-IT" sz="3200" dirty="0"/>
          </a:p>
          <a:p>
            <a:pPr defTabSz="525779">
              <a:spcBef>
                <a:spcPts val="0"/>
              </a:spcBef>
              <a:defRPr sz="5400"/>
            </a:pPr>
            <a:r>
              <a:rPr lang="it-IT" sz="3200" dirty="0" smtClean="0"/>
              <a:t>2022 Virtual Open Day on 3rd February 2022</a:t>
            </a:r>
            <a:endParaRPr lang="it-IT" sz="3200" dirty="0"/>
          </a:p>
          <a:p>
            <a:pPr defTabSz="525779">
              <a:spcBef>
                <a:spcPts val="0"/>
              </a:spcBef>
              <a:defRPr sz="5400"/>
            </a:pPr>
            <a:endParaRPr lang="it-IT" sz="3200" dirty="0" smtClean="0"/>
          </a:p>
          <a:p>
            <a:pPr defTabSz="525779">
              <a:spcBef>
                <a:spcPts val="0"/>
              </a:spcBef>
              <a:defRPr sz="5400"/>
            </a:pPr>
            <a:endParaRPr lang="it-IT" sz="3200" dirty="0" smtClean="0"/>
          </a:p>
          <a:p>
            <a:pPr>
              <a:spcBef>
                <a:spcPts val="0"/>
              </a:spcBef>
            </a:pPr>
            <a:endParaRPr lang="it-IT" sz="32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BCD81263-9617-4F74-B9D0-9169A86F94B0}"/>
              </a:ext>
            </a:extLst>
          </p:cNvPr>
          <p:cNvSpPr txBox="1">
            <a:spLocks noChangeArrowheads="1"/>
          </p:cNvSpPr>
          <p:nvPr/>
        </p:nvSpPr>
        <p:spPr>
          <a:xfrm>
            <a:off x="501373" y="556592"/>
            <a:ext cx="8852177" cy="1036321"/>
          </a:xfrm>
          <a:prstGeom prst="rect">
            <a:avLst/>
          </a:prstGeom>
        </p:spPr>
        <p:txBody>
          <a:bodyPr vert="horz" lIns="130951" tIns="65476" rIns="130951" bIns="65476" rtlCol="0" anchor="ctr">
            <a:normAutofit fontScale="92500"/>
          </a:bodyPr>
          <a:lstStyle>
            <a:lvl1pPr algn="l" defTabSz="650230" rtl="0" eaLnBrk="1" latinLnBrk="0" hangingPunct="1">
              <a:spcBef>
                <a:spcPct val="0"/>
              </a:spcBef>
              <a:buNone/>
              <a:defRPr sz="512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altLang="en-US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Short Conferences &amp; webinars</a:t>
            </a:r>
            <a:endParaRPr lang="it-IT" altLang="en-US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7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457201" y="857250"/>
            <a:ext cx="9353550" cy="72199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defTabSz="531622">
              <a:defRPr sz="5460"/>
            </a:pPr>
            <a:r>
              <a:rPr lang="it-IT" b="1" dirty="0">
                <a:solidFill>
                  <a:srgbClr val="FF0000"/>
                </a:solidFill>
              </a:rPr>
              <a:t>EJTE</a:t>
            </a:r>
            <a:endParaRPr lang="it-IT" dirty="0">
              <a:solidFill>
                <a:schemeClr val="tx1"/>
              </a:solidFill>
            </a:endParaRPr>
          </a:p>
          <a:p>
            <a:pPr defTabSz="531622">
              <a:defRPr sz="5460"/>
            </a:pPr>
            <a:endParaRPr lang="it-IT" dirty="0">
              <a:solidFill>
                <a:schemeClr val="tx1"/>
              </a:solidFill>
            </a:endParaRPr>
          </a:p>
          <a:p>
            <a:pPr defTabSz="531622">
              <a:defRPr sz="5460"/>
            </a:pPr>
            <a:r>
              <a:rPr lang="en-US" sz="5460" dirty="0" smtClean="0">
                <a:solidFill>
                  <a:schemeClr val="tx1"/>
                </a:solidFill>
              </a:rPr>
              <a:t>Excellent results over the last years – impact factor available at the end of June</a:t>
            </a:r>
          </a:p>
          <a:p>
            <a:pPr defTabSz="531622">
              <a:defRPr sz="5460"/>
            </a:pPr>
            <a:endParaRPr lang="en-GB" sz="5460" dirty="0" smtClean="0">
              <a:solidFill>
                <a:schemeClr val="tx1"/>
              </a:solidFill>
            </a:endParaRPr>
          </a:p>
          <a:p>
            <a:pPr defTabSz="531622">
              <a:defRPr sz="5460"/>
            </a:pPr>
            <a:r>
              <a:rPr lang="en-GB" sz="5460" dirty="0" smtClean="0">
                <a:solidFill>
                  <a:schemeClr val="tx1"/>
                </a:solidFill>
              </a:rPr>
              <a:t>Refresh the EJTE </a:t>
            </a:r>
            <a:r>
              <a:rPr lang="en-GB" sz="5460" dirty="0">
                <a:solidFill>
                  <a:schemeClr val="tx1"/>
                </a:solidFill>
              </a:rPr>
              <a:t>Editorial Board </a:t>
            </a:r>
            <a:r>
              <a:rPr lang="en-GB" sz="5460" dirty="0" smtClean="0">
                <a:solidFill>
                  <a:schemeClr val="tx1"/>
                </a:solidFill>
              </a:rPr>
              <a:t>with election of new members </a:t>
            </a:r>
          </a:p>
          <a:p>
            <a:pPr defTabSz="531622">
              <a:defRPr sz="5460"/>
            </a:pPr>
            <a:endParaRPr lang="en-US" sz="5460" dirty="0">
              <a:solidFill>
                <a:schemeClr val="tx1"/>
              </a:solidFill>
            </a:endParaRPr>
          </a:p>
          <a:p>
            <a:pPr defTabSz="531622">
              <a:defRPr sz="5460"/>
            </a:pPr>
            <a:r>
              <a:rPr lang="en-US" sz="5460" dirty="0" smtClean="0">
                <a:solidFill>
                  <a:schemeClr val="tx1"/>
                </a:solidFill>
              </a:rPr>
              <a:t>New reviewers needed</a:t>
            </a:r>
          </a:p>
          <a:p>
            <a:pPr defTabSz="531622">
              <a:defRPr sz="5460"/>
            </a:pPr>
            <a:endParaRPr lang="en-US" sz="5460" dirty="0" smtClean="0">
              <a:solidFill>
                <a:schemeClr val="tx1"/>
              </a:solidFill>
            </a:endParaRPr>
          </a:p>
          <a:p>
            <a:pPr defTabSz="531622">
              <a:defRPr sz="5460"/>
            </a:pPr>
            <a:r>
              <a:rPr lang="en-US" sz="5460" dirty="0" smtClean="0">
                <a:solidFill>
                  <a:schemeClr val="tx1"/>
                </a:solidFill>
              </a:rPr>
              <a:t>Call for a new Editor to be launched soon</a:t>
            </a:r>
            <a:endParaRPr lang="en-US" sz="5460" dirty="0">
              <a:solidFill>
                <a:schemeClr val="tx1"/>
              </a:solidFill>
            </a:endParaRPr>
          </a:p>
          <a:p>
            <a:pPr defTabSz="531622">
              <a:defRPr sz="5460"/>
            </a:pPr>
            <a:endParaRPr lang="en-GB" sz="546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oints to be developed under my presidency:…"/>
          <p:cNvSpPr txBox="1">
            <a:spLocks noGrp="1"/>
          </p:cNvSpPr>
          <p:nvPr>
            <p:ph type="body" idx="1"/>
          </p:nvPr>
        </p:nvSpPr>
        <p:spPr>
          <a:xfrm>
            <a:off x="647146" y="2579811"/>
            <a:ext cx="9430304" cy="5071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altLang="en-US" sz="4000" dirty="0" smtClean="0">
                <a:solidFill>
                  <a:schemeClr val="tx1"/>
                </a:solidFill>
              </a:rPr>
              <a:t>14 </a:t>
            </a:r>
            <a:r>
              <a:rPr lang="it-IT" altLang="en-US" sz="4000" dirty="0">
                <a:solidFill>
                  <a:schemeClr val="tx1"/>
                </a:solidFill>
              </a:rPr>
              <a:t>RDCs currently </a:t>
            </a:r>
            <a:r>
              <a:rPr lang="it-IT" altLang="en-US" sz="4000" dirty="0" smtClean="0">
                <a:solidFill>
                  <a:schemeClr val="tx1"/>
                </a:solidFill>
              </a:rPr>
              <a:t>working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altLang="en-US" sz="40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altLang="en-US" sz="4000" dirty="0" smtClean="0">
                <a:solidFill>
                  <a:schemeClr val="tx1"/>
                </a:solidFill>
              </a:rPr>
              <a:t>RDCs funding – deadline for submissions 30 June 2022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altLang="en-US" sz="40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4000" dirty="0" smtClean="0">
                <a:solidFill>
                  <a:schemeClr val="tx1"/>
                </a:solidFill>
              </a:rPr>
              <a:t>Elections </a:t>
            </a:r>
            <a:r>
              <a:rPr lang="it-IT" sz="4000" dirty="0">
                <a:solidFill>
                  <a:schemeClr val="tx1"/>
                </a:solidFill>
              </a:rPr>
              <a:t>new </a:t>
            </a:r>
            <a:r>
              <a:rPr lang="it-IT" sz="4000" dirty="0" smtClean="0">
                <a:solidFill>
                  <a:schemeClr val="tx1"/>
                </a:solidFill>
              </a:rPr>
              <a:t>RDCs Chairs to take place in 2022</a:t>
            </a:r>
            <a:endParaRPr lang="it-IT" sz="4000" dirty="0">
              <a:solidFill>
                <a:schemeClr val="tx1"/>
              </a:solidFill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EEB35D52-5FCE-49BC-A57C-3F9BB18BD820}"/>
              </a:ext>
            </a:extLst>
          </p:cNvPr>
          <p:cNvSpPr txBox="1">
            <a:spLocks noChangeArrowheads="1"/>
          </p:cNvSpPr>
          <p:nvPr/>
        </p:nvSpPr>
        <p:spPr>
          <a:xfrm>
            <a:off x="647146" y="967409"/>
            <a:ext cx="10634133" cy="1036321"/>
          </a:xfrm>
          <a:prstGeom prst="rect">
            <a:avLst/>
          </a:prstGeom>
        </p:spPr>
        <p:txBody>
          <a:bodyPr vert="horz" lIns="130951" tIns="65476" rIns="130951" bIns="65476" rtlCol="0" anchor="ctr">
            <a:normAutofit fontScale="85000" lnSpcReduction="10000"/>
          </a:bodyPr>
          <a:lstStyle>
            <a:lvl1pPr algn="l" defTabSz="650230" rtl="0" eaLnBrk="1" latinLnBrk="0" hangingPunct="1">
              <a:spcBef>
                <a:spcPct val="0"/>
              </a:spcBef>
              <a:buNone/>
              <a:defRPr sz="512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531622">
              <a:defRPr sz="5460"/>
            </a:pPr>
            <a:r>
              <a:rPr lang="it-IT" dirty="0" smtClean="0">
                <a:solidFill>
                  <a:srgbClr val="FF0000"/>
                </a:solidFill>
              </a:rPr>
              <a:t>Research &amp; Development Communities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6197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541</Words>
  <Application>Microsoft Office PowerPoint</Application>
  <PresentationFormat>Custom</PresentationFormat>
  <Paragraphs>136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Arial</vt:lpstr>
      <vt:lpstr>Helvetica Light</vt:lpstr>
      <vt:lpstr>Helvetica Neue</vt:lpstr>
      <vt:lpstr>Times New Roman</vt:lpstr>
      <vt:lpstr>Trebuchet MS</vt:lpstr>
      <vt:lpstr>Wingdings 3</vt:lpstr>
      <vt:lpstr>Sfaccettatura</vt:lpstr>
      <vt:lpstr>President report ATEE   May 2021-June 2022</vt:lpstr>
      <vt:lpstr>Presidency</vt:lpstr>
      <vt:lpstr>ATEE Statutory meetings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Points to be developed ATEE 2019-2022</dc:title>
  <dc:creator>Davide</dc:creator>
  <cp:lastModifiedBy>Microsoft account</cp:lastModifiedBy>
  <cp:revision>65</cp:revision>
  <dcterms:modified xsi:type="dcterms:W3CDTF">2022-06-29T18:47:30Z</dcterms:modified>
</cp:coreProperties>
</file>