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426" r:id="rId5"/>
    <p:sldId id="427" r:id="rId6"/>
    <p:sldId id="311" r:id="rId7"/>
    <p:sldId id="395" r:id="rId8"/>
    <p:sldId id="342" r:id="rId9"/>
    <p:sldId id="397" r:id="rId10"/>
    <p:sldId id="398" r:id="rId11"/>
    <p:sldId id="399" r:id="rId12"/>
    <p:sldId id="400" r:id="rId13"/>
    <p:sldId id="317" r:id="rId14"/>
    <p:sldId id="406" r:id="rId15"/>
    <p:sldId id="405" r:id="rId16"/>
    <p:sldId id="260" r:id="rId17"/>
    <p:sldId id="401" r:id="rId18"/>
    <p:sldId id="414" r:id="rId19"/>
    <p:sldId id="415" r:id="rId20"/>
    <p:sldId id="407" r:id="rId21"/>
    <p:sldId id="408" r:id="rId22"/>
    <p:sldId id="410" r:id="rId23"/>
    <p:sldId id="409" r:id="rId24"/>
    <p:sldId id="411" r:id="rId25"/>
    <p:sldId id="412" r:id="rId26"/>
    <p:sldId id="419" r:id="rId27"/>
    <p:sldId id="356" r:id="rId28"/>
    <p:sldId id="422" r:id="rId29"/>
    <p:sldId id="418" r:id="rId30"/>
    <p:sldId id="423" r:id="rId31"/>
    <p:sldId id="424" r:id="rId32"/>
    <p:sldId id="366" r:id="rId33"/>
    <p:sldId id="372" r:id="rId34"/>
    <p:sldId id="256" r:id="rId35"/>
    <p:sldId id="257" r:id="rId36"/>
    <p:sldId id="259" r:id="rId37"/>
    <p:sldId id="295" r:id="rId38"/>
    <p:sldId id="308" r:id="rId39"/>
    <p:sldId id="309" r:id="rId40"/>
    <p:sldId id="310" r:id="rId41"/>
    <p:sldId id="425" r:id="rId42"/>
    <p:sldId id="312" r:id="rId43"/>
    <p:sldId id="313" r:id="rId44"/>
    <p:sldId id="314" r:id="rId45"/>
    <p:sldId id="315" r:id="rId46"/>
  </p:sldIdLst>
  <p:sldSz cx="12192000" cy="6858000"/>
  <p:notesSz cx="99472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69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313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D57950-AB99-24AF-D398-11ED187B52C5}" name="Elizabeth Oldham" initials="EO" userId="S::EOLDHAM@tcd.ie::9a20b71b-827b-44a5-8068-a2c6894e941b" providerId="AD"/>
  <p188:author id="{89A18ABB-9368-DCE5-1FE8-FDB987DF88C1}" name="Stephen Curran" initials="SC" userId="S::k23049297@kcl.ac.uk::7a3a0a34-235d-4fea-a30f-113dd3f438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E24D1E"/>
    <a:srgbClr val="3B3BFF"/>
    <a:srgbClr val="FF2929"/>
    <a:srgbClr val="FF7575"/>
    <a:srgbClr val="FF4B4B"/>
    <a:srgbClr val="F60000"/>
    <a:srgbClr val="FF6161"/>
    <a:srgbClr val="FF2A2A"/>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7" autoAdjust="0"/>
    <p:restoredTop sz="81293" autoAdjust="0"/>
  </p:normalViewPr>
  <p:slideViewPr>
    <p:cSldViewPr snapToGrid="0">
      <p:cViewPr varScale="1">
        <p:scale>
          <a:sx n="63" d="100"/>
          <a:sy n="63" d="100"/>
        </p:scale>
        <p:origin x="346" y="67"/>
      </p:cViewPr>
      <p:guideLst>
        <p:guide orient="horz" pos="4319"/>
        <p:guide pos="692"/>
      </p:guideLst>
    </p:cSldViewPr>
  </p:slideViewPr>
  <p:notesTextViewPr>
    <p:cViewPr>
      <p:scale>
        <a:sx n="1" d="1"/>
        <a:sy n="1" d="1"/>
      </p:scale>
      <p:origin x="0" y="0"/>
    </p:cViewPr>
  </p:notesTextViewPr>
  <p:sorterViewPr>
    <p:cViewPr>
      <p:scale>
        <a:sx n="100" d="100"/>
        <a:sy n="100" d="100"/>
      </p:scale>
      <p:origin x="0" y="-12490"/>
    </p:cViewPr>
  </p:sorterViewPr>
  <p:notesViewPr>
    <p:cSldViewPr snapToGrid="0">
      <p:cViewPr>
        <p:scale>
          <a:sx n="1" d="2"/>
          <a:sy n="1" d="2"/>
        </p:scale>
        <p:origin x="0" y="0"/>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713AD-85A8-4EBD-8F5D-BCFCE3B8AC2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E3F1265-5FEE-4E7A-8F65-7260C0CA264D}">
      <dgm:prSet custT="1"/>
      <dgm:spPr/>
      <dgm:t>
        <a:bodyPr/>
        <a:lstStyle/>
        <a:p>
          <a:r>
            <a:rPr lang="en-US" sz="2800" dirty="0"/>
            <a:t>1. Introduction: Themes for the talk</a:t>
          </a:r>
        </a:p>
      </dgm:t>
    </dgm:pt>
    <dgm:pt modelId="{266424A5-23AA-4D0F-9DD1-EAE685239C02}" type="parTrans" cxnId="{D2E77997-C402-4EE4-8957-2EC91EC8D899}">
      <dgm:prSet/>
      <dgm:spPr/>
      <dgm:t>
        <a:bodyPr/>
        <a:lstStyle/>
        <a:p>
          <a:endParaRPr lang="en-US"/>
        </a:p>
      </dgm:t>
    </dgm:pt>
    <dgm:pt modelId="{29A0E76F-D5FB-4AD1-9D34-2876C33A3260}" type="sibTrans" cxnId="{D2E77997-C402-4EE4-8957-2EC91EC8D899}">
      <dgm:prSet/>
      <dgm:spPr/>
      <dgm:t>
        <a:bodyPr/>
        <a:lstStyle/>
        <a:p>
          <a:endParaRPr lang="en-US"/>
        </a:p>
      </dgm:t>
    </dgm:pt>
    <dgm:pt modelId="{3292B278-CEC3-4426-B7BE-62A3D0EBDAAC}">
      <dgm:prSet custT="1"/>
      <dgm:spPr/>
      <dgm:t>
        <a:bodyPr/>
        <a:lstStyle/>
        <a:p>
          <a:r>
            <a:rPr lang="en-US" sz="2800" dirty="0"/>
            <a:t>3. The early years (1970s-1980s)</a:t>
          </a:r>
        </a:p>
      </dgm:t>
    </dgm:pt>
    <dgm:pt modelId="{5BE0D798-D454-4A34-8E33-70EDB0FD6B0F}" type="parTrans" cxnId="{7CBABCB1-07BC-4E90-A4CF-EEE2A4DA94D3}">
      <dgm:prSet/>
      <dgm:spPr/>
      <dgm:t>
        <a:bodyPr/>
        <a:lstStyle/>
        <a:p>
          <a:endParaRPr lang="en-US"/>
        </a:p>
      </dgm:t>
    </dgm:pt>
    <dgm:pt modelId="{94C2521E-00B5-4B6D-BED9-311CB9EF9B57}" type="sibTrans" cxnId="{7CBABCB1-07BC-4E90-A4CF-EEE2A4DA94D3}">
      <dgm:prSet/>
      <dgm:spPr/>
      <dgm:t>
        <a:bodyPr/>
        <a:lstStyle/>
        <a:p>
          <a:endParaRPr lang="en-US"/>
        </a:p>
      </dgm:t>
    </dgm:pt>
    <dgm:pt modelId="{E5E1BCB2-0603-4E14-8D78-AB099532693E}">
      <dgm:prSet custT="1"/>
      <dgm:spPr/>
      <dgm:t>
        <a:bodyPr/>
        <a:lstStyle/>
        <a:p>
          <a:r>
            <a:rPr lang="en-US" sz="2800" dirty="0">
              <a:solidFill>
                <a:schemeClr val="tx1"/>
              </a:solidFill>
            </a:rPr>
            <a:t>4. The middle years (1980s</a:t>
          </a:r>
          <a:r>
            <a:rPr lang="en-US" sz="2800" dirty="0"/>
            <a:t>-</a:t>
          </a:r>
          <a:r>
            <a:rPr lang="en-US" sz="2800" dirty="0">
              <a:solidFill>
                <a:schemeClr val="tx1"/>
              </a:solidFill>
            </a:rPr>
            <a:t>2000s)</a:t>
          </a:r>
          <a:endParaRPr lang="en-US" sz="1800" dirty="0">
            <a:solidFill>
              <a:schemeClr val="tx1"/>
            </a:solidFill>
          </a:endParaRPr>
        </a:p>
      </dgm:t>
    </dgm:pt>
    <dgm:pt modelId="{8A57284E-2CA0-497C-92E5-97FB28C5422A}" type="parTrans" cxnId="{D1C17E07-EBE7-40FA-B6E4-B0A2FB858D4F}">
      <dgm:prSet/>
      <dgm:spPr/>
      <dgm:t>
        <a:bodyPr/>
        <a:lstStyle/>
        <a:p>
          <a:endParaRPr lang="en-US"/>
        </a:p>
      </dgm:t>
    </dgm:pt>
    <dgm:pt modelId="{72FD94BF-9B89-404C-97BD-3F1BC617254A}" type="sibTrans" cxnId="{D1C17E07-EBE7-40FA-B6E4-B0A2FB858D4F}">
      <dgm:prSet/>
      <dgm:spPr/>
      <dgm:t>
        <a:bodyPr/>
        <a:lstStyle/>
        <a:p>
          <a:endParaRPr lang="en-US"/>
        </a:p>
      </dgm:t>
    </dgm:pt>
    <dgm:pt modelId="{454F27BD-F081-461B-81F3-6EF312EB3D7A}">
      <dgm:prSet custT="1"/>
      <dgm:spPr/>
      <dgm:t>
        <a:bodyPr/>
        <a:lstStyle/>
        <a:p>
          <a:r>
            <a:rPr lang="en-US" sz="2800" dirty="0"/>
            <a:t>5. The new century: Influence of the international studies</a:t>
          </a:r>
        </a:p>
      </dgm:t>
    </dgm:pt>
    <dgm:pt modelId="{6D430291-28C8-4708-A418-1DB753E1838A}" type="parTrans" cxnId="{AB937DF3-6E5E-424C-85AE-73AC972204B5}">
      <dgm:prSet/>
      <dgm:spPr/>
      <dgm:t>
        <a:bodyPr/>
        <a:lstStyle/>
        <a:p>
          <a:endParaRPr lang="en-US"/>
        </a:p>
      </dgm:t>
    </dgm:pt>
    <dgm:pt modelId="{4E0C8624-C3B7-4F21-992E-749AC5D907A1}" type="sibTrans" cxnId="{AB937DF3-6E5E-424C-85AE-73AC972204B5}">
      <dgm:prSet/>
      <dgm:spPr/>
      <dgm:t>
        <a:bodyPr/>
        <a:lstStyle/>
        <a:p>
          <a:endParaRPr lang="en-US"/>
        </a:p>
      </dgm:t>
    </dgm:pt>
    <dgm:pt modelId="{0A9C7E60-AB10-493F-998E-4F860837914A}">
      <dgm:prSet custT="1"/>
      <dgm:spPr/>
      <dgm:t>
        <a:bodyPr/>
        <a:lstStyle/>
        <a:p>
          <a:r>
            <a:rPr lang="en-US" sz="2800" dirty="0"/>
            <a:t>6. The current period (?- ?)</a:t>
          </a:r>
        </a:p>
      </dgm:t>
    </dgm:pt>
    <dgm:pt modelId="{3A6DB82B-79DF-43DC-84DF-822968C95882}" type="parTrans" cxnId="{AFB1ECBF-FE20-4E4F-BBC2-91EC1FAE09D0}">
      <dgm:prSet/>
      <dgm:spPr/>
      <dgm:t>
        <a:bodyPr/>
        <a:lstStyle/>
        <a:p>
          <a:endParaRPr lang="en-IE"/>
        </a:p>
      </dgm:t>
    </dgm:pt>
    <dgm:pt modelId="{764448C3-A8A2-4AC0-88C3-F7DB95FE7558}" type="sibTrans" cxnId="{AFB1ECBF-FE20-4E4F-BBC2-91EC1FAE09D0}">
      <dgm:prSet/>
      <dgm:spPr/>
      <dgm:t>
        <a:bodyPr/>
        <a:lstStyle/>
        <a:p>
          <a:endParaRPr lang="en-IE"/>
        </a:p>
      </dgm:t>
    </dgm:pt>
    <dgm:pt modelId="{54A2725D-CA07-4E87-BA79-D47F5BBA2D85}">
      <dgm:prSet custT="1"/>
      <dgm:spPr/>
      <dgm:t>
        <a:bodyPr/>
        <a:lstStyle/>
        <a:p>
          <a:r>
            <a:rPr lang="en-US" sz="2800" dirty="0"/>
            <a:t>2. Background: “Ah yes, I remember it well”</a:t>
          </a:r>
        </a:p>
      </dgm:t>
    </dgm:pt>
    <dgm:pt modelId="{E8DF9E76-3B88-4EDD-B966-218A8C643D09}" type="parTrans" cxnId="{E19E89DD-951C-48B6-8026-456D5C434A29}">
      <dgm:prSet/>
      <dgm:spPr/>
      <dgm:t>
        <a:bodyPr/>
        <a:lstStyle/>
        <a:p>
          <a:endParaRPr lang="en-IE"/>
        </a:p>
      </dgm:t>
    </dgm:pt>
    <dgm:pt modelId="{FCE844F9-1621-4C25-BD27-592D21F67FD1}" type="sibTrans" cxnId="{E19E89DD-951C-48B6-8026-456D5C434A29}">
      <dgm:prSet/>
      <dgm:spPr/>
      <dgm:t>
        <a:bodyPr/>
        <a:lstStyle/>
        <a:p>
          <a:endParaRPr lang="en-IE"/>
        </a:p>
      </dgm:t>
    </dgm:pt>
    <dgm:pt modelId="{CE45BF22-A303-4900-9DAC-30CCF54098D2}" type="pres">
      <dgm:prSet presAssocID="{CCD713AD-85A8-4EBD-8F5D-BCFCE3B8AC2B}" presName="vert0" presStyleCnt="0">
        <dgm:presLayoutVars>
          <dgm:dir/>
          <dgm:animOne val="branch"/>
          <dgm:animLvl val="lvl"/>
        </dgm:presLayoutVars>
      </dgm:prSet>
      <dgm:spPr/>
    </dgm:pt>
    <dgm:pt modelId="{BD7C252E-6F68-4D59-B8CD-B3FA75A20256}" type="pres">
      <dgm:prSet presAssocID="{DE3F1265-5FEE-4E7A-8F65-7260C0CA264D}" presName="thickLine" presStyleLbl="alignNode1" presStyleIdx="0" presStyleCnt="6"/>
      <dgm:spPr/>
    </dgm:pt>
    <dgm:pt modelId="{FA08A809-4B54-491B-9680-35C386DAA309}" type="pres">
      <dgm:prSet presAssocID="{DE3F1265-5FEE-4E7A-8F65-7260C0CA264D}" presName="horz1" presStyleCnt="0"/>
      <dgm:spPr/>
    </dgm:pt>
    <dgm:pt modelId="{4B702DD7-7A4D-473E-872E-C3E5E66CF0CA}" type="pres">
      <dgm:prSet presAssocID="{DE3F1265-5FEE-4E7A-8F65-7260C0CA264D}" presName="tx1" presStyleLbl="revTx" presStyleIdx="0" presStyleCnt="6"/>
      <dgm:spPr/>
    </dgm:pt>
    <dgm:pt modelId="{065E019C-3C97-4FC5-85B4-DCAF6555A61F}" type="pres">
      <dgm:prSet presAssocID="{DE3F1265-5FEE-4E7A-8F65-7260C0CA264D}" presName="vert1" presStyleCnt="0"/>
      <dgm:spPr/>
    </dgm:pt>
    <dgm:pt modelId="{87CD201E-AE6E-432A-9C48-DF5231A5097D}" type="pres">
      <dgm:prSet presAssocID="{54A2725D-CA07-4E87-BA79-D47F5BBA2D85}" presName="thickLine" presStyleLbl="alignNode1" presStyleIdx="1" presStyleCnt="6"/>
      <dgm:spPr/>
    </dgm:pt>
    <dgm:pt modelId="{E98628C8-4CD4-4BED-BB72-835DD72A4179}" type="pres">
      <dgm:prSet presAssocID="{54A2725D-CA07-4E87-BA79-D47F5BBA2D85}" presName="horz1" presStyleCnt="0"/>
      <dgm:spPr/>
    </dgm:pt>
    <dgm:pt modelId="{414563A8-82D2-4940-904F-B3EEF9F510CA}" type="pres">
      <dgm:prSet presAssocID="{54A2725D-CA07-4E87-BA79-D47F5BBA2D85}" presName="tx1" presStyleLbl="revTx" presStyleIdx="1" presStyleCnt="6"/>
      <dgm:spPr/>
    </dgm:pt>
    <dgm:pt modelId="{A00C3FD4-07DE-4676-A081-19EB90E7C301}" type="pres">
      <dgm:prSet presAssocID="{54A2725D-CA07-4E87-BA79-D47F5BBA2D85}" presName="vert1" presStyleCnt="0"/>
      <dgm:spPr/>
    </dgm:pt>
    <dgm:pt modelId="{B479788A-F98B-43F1-8A83-1BC313D6BF90}" type="pres">
      <dgm:prSet presAssocID="{3292B278-CEC3-4426-B7BE-62A3D0EBDAAC}" presName="thickLine" presStyleLbl="alignNode1" presStyleIdx="2" presStyleCnt="6"/>
      <dgm:spPr/>
    </dgm:pt>
    <dgm:pt modelId="{891E2439-83D0-4AFE-BC82-B45D6FD2ABC5}" type="pres">
      <dgm:prSet presAssocID="{3292B278-CEC3-4426-B7BE-62A3D0EBDAAC}" presName="horz1" presStyleCnt="0"/>
      <dgm:spPr/>
    </dgm:pt>
    <dgm:pt modelId="{8A9D70FC-888D-48C3-AC9F-AF57420C9D7C}" type="pres">
      <dgm:prSet presAssocID="{3292B278-CEC3-4426-B7BE-62A3D0EBDAAC}" presName="tx1" presStyleLbl="revTx" presStyleIdx="2" presStyleCnt="6"/>
      <dgm:spPr/>
    </dgm:pt>
    <dgm:pt modelId="{226AB878-453A-426F-87FE-BB98E3EAC23D}" type="pres">
      <dgm:prSet presAssocID="{3292B278-CEC3-4426-B7BE-62A3D0EBDAAC}" presName="vert1" presStyleCnt="0"/>
      <dgm:spPr/>
    </dgm:pt>
    <dgm:pt modelId="{B2FE86F8-D406-40A9-9C41-78D0AE157D36}" type="pres">
      <dgm:prSet presAssocID="{E5E1BCB2-0603-4E14-8D78-AB099532693E}" presName="thickLine" presStyleLbl="alignNode1" presStyleIdx="3" presStyleCnt="6"/>
      <dgm:spPr/>
    </dgm:pt>
    <dgm:pt modelId="{AF4ADDA4-9A64-4918-AA27-23FCDC08A6B7}" type="pres">
      <dgm:prSet presAssocID="{E5E1BCB2-0603-4E14-8D78-AB099532693E}" presName="horz1" presStyleCnt="0"/>
      <dgm:spPr/>
    </dgm:pt>
    <dgm:pt modelId="{2770A2AA-F977-4D6D-8320-EAE23F2DE5DA}" type="pres">
      <dgm:prSet presAssocID="{E5E1BCB2-0603-4E14-8D78-AB099532693E}" presName="tx1" presStyleLbl="revTx" presStyleIdx="3" presStyleCnt="6"/>
      <dgm:spPr/>
    </dgm:pt>
    <dgm:pt modelId="{7D1A4566-10F0-4047-8967-CE60EEAB8CF0}" type="pres">
      <dgm:prSet presAssocID="{E5E1BCB2-0603-4E14-8D78-AB099532693E}" presName="vert1" presStyleCnt="0"/>
      <dgm:spPr/>
    </dgm:pt>
    <dgm:pt modelId="{3B94AC73-1CD6-41D1-BD3F-20ACCAD9F5E7}" type="pres">
      <dgm:prSet presAssocID="{454F27BD-F081-461B-81F3-6EF312EB3D7A}" presName="thickLine" presStyleLbl="alignNode1" presStyleIdx="4" presStyleCnt="6"/>
      <dgm:spPr/>
    </dgm:pt>
    <dgm:pt modelId="{8B9CE15B-CFBA-4169-B35F-230B508A70B0}" type="pres">
      <dgm:prSet presAssocID="{454F27BD-F081-461B-81F3-6EF312EB3D7A}" presName="horz1" presStyleCnt="0"/>
      <dgm:spPr/>
    </dgm:pt>
    <dgm:pt modelId="{3BED7740-556E-48D7-8D56-F90F99348A0C}" type="pres">
      <dgm:prSet presAssocID="{454F27BD-F081-461B-81F3-6EF312EB3D7A}" presName="tx1" presStyleLbl="revTx" presStyleIdx="4" presStyleCnt="6"/>
      <dgm:spPr/>
    </dgm:pt>
    <dgm:pt modelId="{2A2D7EE5-9F46-46C7-929D-9CDD8EF47D88}" type="pres">
      <dgm:prSet presAssocID="{454F27BD-F081-461B-81F3-6EF312EB3D7A}" presName="vert1" presStyleCnt="0"/>
      <dgm:spPr/>
    </dgm:pt>
    <dgm:pt modelId="{482950A2-3A45-47AC-A816-E86F761782C6}" type="pres">
      <dgm:prSet presAssocID="{0A9C7E60-AB10-493F-998E-4F860837914A}" presName="thickLine" presStyleLbl="alignNode1" presStyleIdx="5" presStyleCnt="6"/>
      <dgm:spPr/>
    </dgm:pt>
    <dgm:pt modelId="{44D1A4A7-A43F-4E11-849B-BF9BED05359B}" type="pres">
      <dgm:prSet presAssocID="{0A9C7E60-AB10-493F-998E-4F860837914A}" presName="horz1" presStyleCnt="0"/>
      <dgm:spPr/>
    </dgm:pt>
    <dgm:pt modelId="{E7883F57-4C8D-4C3F-BE7A-6756C0A5409C}" type="pres">
      <dgm:prSet presAssocID="{0A9C7E60-AB10-493F-998E-4F860837914A}" presName="tx1" presStyleLbl="revTx" presStyleIdx="5" presStyleCnt="6"/>
      <dgm:spPr/>
    </dgm:pt>
    <dgm:pt modelId="{3FB376CD-EBB8-49BC-8994-B2F014E966E6}" type="pres">
      <dgm:prSet presAssocID="{0A9C7E60-AB10-493F-998E-4F860837914A}" presName="vert1" presStyleCnt="0"/>
      <dgm:spPr/>
    </dgm:pt>
  </dgm:ptLst>
  <dgm:cxnLst>
    <dgm:cxn modelId="{D1C17E07-EBE7-40FA-B6E4-B0A2FB858D4F}" srcId="{CCD713AD-85A8-4EBD-8F5D-BCFCE3B8AC2B}" destId="{E5E1BCB2-0603-4E14-8D78-AB099532693E}" srcOrd="3" destOrd="0" parTransId="{8A57284E-2CA0-497C-92E5-97FB28C5422A}" sibTransId="{72FD94BF-9B89-404C-97BD-3F1BC617254A}"/>
    <dgm:cxn modelId="{BB1DFD1D-4A57-4346-9207-BBB027B4DBD2}" type="presOf" srcId="{CCD713AD-85A8-4EBD-8F5D-BCFCE3B8AC2B}" destId="{CE45BF22-A303-4900-9DAC-30CCF54098D2}" srcOrd="0" destOrd="0" presId="urn:microsoft.com/office/officeart/2008/layout/LinedList"/>
    <dgm:cxn modelId="{6B943D2F-CB59-4E17-AE47-C6FFAE2FCCB1}" type="presOf" srcId="{DE3F1265-5FEE-4E7A-8F65-7260C0CA264D}" destId="{4B702DD7-7A4D-473E-872E-C3E5E66CF0CA}" srcOrd="0" destOrd="0" presId="urn:microsoft.com/office/officeart/2008/layout/LinedList"/>
    <dgm:cxn modelId="{17967270-0E6C-42B8-B42B-6FE8826501F3}" type="presOf" srcId="{0A9C7E60-AB10-493F-998E-4F860837914A}" destId="{E7883F57-4C8D-4C3F-BE7A-6756C0A5409C}" srcOrd="0" destOrd="0" presId="urn:microsoft.com/office/officeart/2008/layout/LinedList"/>
    <dgm:cxn modelId="{35A04357-AB4F-4AA6-AA72-5FD51B9FA05B}" type="presOf" srcId="{54A2725D-CA07-4E87-BA79-D47F5BBA2D85}" destId="{414563A8-82D2-4940-904F-B3EEF9F510CA}" srcOrd="0" destOrd="0" presId="urn:microsoft.com/office/officeart/2008/layout/LinedList"/>
    <dgm:cxn modelId="{D2E77997-C402-4EE4-8957-2EC91EC8D899}" srcId="{CCD713AD-85A8-4EBD-8F5D-BCFCE3B8AC2B}" destId="{DE3F1265-5FEE-4E7A-8F65-7260C0CA264D}" srcOrd="0" destOrd="0" parTransId="{266424A5-23AA-4D0F-9DD1-EAE685239C02}" sibTransId="{29A0E76F-D5FB-4AD1-9D34-2876C33A3260}"/>
    <dgm:cxn modelId="{7CBABCB1-07BC-4E90-A4CF-EEE2A4DA94D3}" srcId="{CCD713AD-85A8-4EBD-8F5D-BCFCE3B8AC2B}" destId="{3292B278-CEC3-4426-B7BE-62A3D0EBDAAC}" srcOrd="2" destOrd="0" parTransId="{5BE0D798-D454-4A34-8E33-70EDB0FD6B0F}" sibTransId="{94C2521E-00B5-4B6D-BED9-311CB9EF9B57}"/>
    <dgm:cxn modelId="{AFB1ECBF-FE20-4E4F-BBC2-91EC1FAE09D0}" srcId="{CCD713AD-85A8-4EBD-8F5D-BCFCE3B8AC2B}" destId="{0A9C7E60-AB10-493F-998E-4F860837914A}" srcOrd="5" destOrd="0" parTransId="{3A6DB82B-79DF-43DC-84DF-822968C95882}" sibTransId="{764448C3-A8A2-4AC0-88C3-F7DB95FE7558}"/>
    <dgm:cxn modelId="{94CA18CC-F618-4865-AC2D-918A4DE3A1A0}" type="presOf" srcId="{3292B278-CEC3-4426-B7BE-62A3D0EBDAAC}" destId="{8A9D70FC-888D-48C3-AC9F-AF57420C9D7C}" srcOrd="0" destOrd="0" presId="urn:microsoft.com/office/officeart/2008/layout/LinedList"/>
    <dgm:cxn modelId="{DCA02FD7-1B61-4A8E-B99F-B647FB72FD4F}" type="presOf" srcId="{E5E1BCB2-0603-4E14-8D78-AB099532693E}" destId="{2770A2AA-F977-4D6D-8320-EAE23F2DE5DA}" srcOrd="0" destOrd="0" presId="urn:microsoft.com/office/officeart/2008/layout/LinedList"/>
    <dgm:cxn modelId="{E19E89DD-951C-48B6-8026-456D5C434A29}" srcId="{CCD713AD-85A8-4EBD-8F5D-BCFCE3B8AC2B}" destId="{54A2725D-CA07-4E87-BA79-D47F5BBA2D85}" srcOrd="1" destOrd="0" parTransId="{E8DF9E76-3B88-4EDD-B966-218A8C643D09}" sibTransId="{FCE844F9-1621-4C25-BD27-592D21F67FD1}"/>
    <dgm:cxn modelId="{AB937DF3-6E5E-424C-85AE-73AC972204B5}" srcId="{CCD713AD-85A8-4EBD-8F5D-BCFCE3B8AC2B}" destId="{454F27BD-F081-461B-81F3-6EF312EB3D7A}" srcOrd="4" destOrd="0" parTransId="{6D430291-28C8-4708-A418-1DB753E1838A}" sibTransId="{4E0C8624-C3B7-4F21-992E-749AC5D907A1}"/>
    <dgm:cxn modelId="{65DCA0F5-8F70-45FF-B4B6-7F1EBEC4C758}" type="presOf" srcId="{454F27BD-F081-461B-81F3-6EF312EB3D7A}" destId="{3BED7740-556E-48D7-8D56-F90F99348A0C}" srcOrd="0" destOrd="0" presId="urn:microsoft.com/office/officeart/2008/layout/LinedList"/>
    <dgm:cxn modelId="{80FF1EF0-D2F1-4AA6-AACD-3E32371C93A6}" type="presParOf" srcId="{CE45BF22-A303-4900-9DAC-30CCF54098D2}" destId="{BD7C252E-6F68-4D59-B8CD-B3FA75A20256}" srcOrd="0" destOrd="0" presId="urn:microsoft.com/office/officeart/2008/layout/LinedList"/>
    <dgm:cxn modelId="{89A260DE-7163-42C7-B086-DD7A013D6F33}" type="presParOf" srcId="{CE45BF22-A303-4900-9DAC-30CCF54098D2}" destId="{FA08A809-4B54-491B-9680-35C386DAA309}" srcOrd="1" destOrd="0" presId="urn:microsoft.com/office/officeart/2008/layout/LinedList"/>
    <dgm:cxn modelId="{F2CD68D5-6404-42AC-9CD5-54EE4C915975}" type="presParOf" srcId="{FA08A809-4B54-491B-9680-35C386DAA309}" destId="{4B702DD7-7A4D-473E-872E-C3E5E66CF0CA}" srcOrd="0" destOrd="0" presId="urn:microsoft.com/office/officeart/2008/layout/LinedList"/>
    <dgm:cxn modelId="{D1E57290-2BCB-4F01-BC59-92CA343083E1}" type="presParOf" srcId="{FA08A809-4B54-491B-9680-35C386DAA309}" destId="{065E019C-3C97-4FC5-85B4-DCAF6555A61F}" srcOrd="1" destOrd="0" presId="urn:microsoft.com/office/officeart/2008/layout/LinedList"/>
    <dgm:cxn modelId="{1EF734DA-32E6-49B1-AB6E-EC70066F0FF4}" type="presParOf" srcId="{CE45BF22-A303-4900-9DAC-30CCF54098D2}" destId="{87CD201E-AE6E-432A-9C48-DF5231A5097D}" srcOrd="2" destOrd="0" presId="urn:microsoft.com/office/officeart/2008/layout/LinedList"/>
    <dgm:cxn modelId="{3E613BAD-3037-4509-907D-41A0BB5DE761}" type="presParOf" srcId="{CE45BF22-A303-4900-9DAC-30CCF54098D2}" destId="{E98628C8-4CD4-4BED-BB72-835DD72A4179}" srcOrd="3" destOrd="0" presId="urn:microsoft.com/office/officeart/2008/layout/LinedList"/>
    <dgm:cxn modelId="{098442A2-4982-4179-8502-30E66E04246E}" type="presParOf" srcId="{E98628C8-4CD4-4BED-BB72-835DD72A4179}" destId="{414563A8-82D2-4940-904F-B3EEF9F510CA}" srcOrd="0" destOrd="0" presId="urn:microsoft.com/office/officeart/2008/layout/LinedList"/>
    <dgm:cxn modelId="{AA7197DD-B792-4962-9E8A-578733073786}" type="presParOf" srcId="{E98628C8-4CD4-4BED-BB72-835DD72A4179}" destId="{A00C3FD4-07DE-4676-A081-19EB90E7C301}" srcOrd="1" destOrd="0" presId="urn:microsoft.com/office/officeart/2008/layout/LinedList"/>
    <dgm:cxn modelId="{D7E236A3-511F-419C-B01C-4DFEC28377D2}" type="presParOf" srcId="{CE45BF22-A303-4900-9DAC-30CCF54098D2}" destId="{B479788A-F98B-43F1-8A83-1BC313D6BF90}" srcOrd="4" destOrd="0" presId="urn:microsoft.com/office/officeart/2008/layout/LinedList"/>
    <dgm:cxn modelId="{00CF22B4-7097-4649-BB03-8B8F891119C3}" type="presParOf" srcId="{CE45BF22-A303-4900-9DAC-30CCF54098D2}" destId="{891E2439-83D0-4AFE-BC82-B45D6FD2ABC5}" srcOrd="5" destOrd="0" presId="urn:microsoft.com/office/officeart/2008/layout/LinedList"/>
    <dgm:cxn modelId="{AC63CBC5-1F7E-4283-916E-D12CD404E894}" type="presParOf" srcId="{891E2439-83D0-4AFE-BC82-B45D6FD2ABC5}" destId="{8A9D70FC-888D-48C3-AC9F-AF57420C9D7C}" srcOrd="0" destOrd="0" presId="urn:microsoft.com/office/officeart/2008/layout/LinedList"/>
    <dgm:cxn modelId="{EAE250B0-069C-4D40-85FE-720EFF71ADBE}" type="presParOf" srcId="{891E2439-83D0-4AFE-BC82-B45D6FD2ABC5}" destId="{226AB878-453A-426F-87FE-BB98E3EAC23D}" srcOrd="1" destOrd="0" presId="urn:microsoft.com/office/officeart/2008/layout/LinedList"/>
    <dgm:cxn modelId="{611B94BA-D207-4F11-9969-48E1F2BEBF6C}" type="presParOf" srcId="{CE45BF22-A303-4900-9DAC-30CCF54098D2}" destId="{B2FE86F8-D406-40A9-9C41-78D0AE157D36}" srcOrd="6" destOrd="0" presId="urn:microsoft.com/office/officeart/2008/layout/LinedList"/>
    <dgm:cxn modelId="{43096DA8-7B61-4794-A84B-605EC636C143}" type="presParOf" srcId="{CE45BF22-A303-4900-9DAC-30CCF54098D2}" destId="{AF4ADDA4-9A64-4918-AA27-23FCDC08A6B7}" srcOrd="7" destOrd="0" presId="urn:microsoft.com/office/officeart/2008/layout/LinedList"/>
    <dgm:cxn modelId="{72FA43AE-E4E9-4BFE-AFFF-C349A3710316}" type="presParOf" srcId="{AF4ADDA4-9A64-4918-AA27-23FCDC08A6B7}" destId="{2770A2AA-F977-4D6D-8320-EAE23F2DE5DA}" srcOrd="0" destOrd="0" presId="urn:microsoft.com/office/officeart/2008/layout/LinedList"/>
    <dgm:cxn modelId="{47E68DC1-95CF-4366-A235-A4CB750B119F}" type="presParOf" srcId="{AF4ADDA4-9A64-4918-AA27-23FCDC08A6B7}" destId="{7D1A4566-10F0-4047-8967-CE60EEAB8CF0}" srcOrd="1" destOrd="0" presId="urn:microsoft.com/office/officeart/2008/layout/LinedList"/>
    <dgm:cxn modelId="{CE334BEC-70D1-49D0-A893-3F3B25429406}" type="presParOf" srcId="{CE45BF22-A303-4900-9DAC-30CCF54098D2}" destId="{3B94AC73-1CD6-41D1-BD3F-20ACCAD9F5E7}" srcOrd="8" destOrd="0" presId="urn:microsoft.com/office/officeart/2008/layout/LinedList"/>
    <dgm:cxn modelId="{8EFCECBF-9658-4BEE-BB84-FA4424258C21}" type="presParOf" srcId="{CE45BF22-A303-4900-9DAC-30CCF54098D2}" destId="{8B9CE15B-CFBA-4169-B35F-230B508A70B0}" srcOrd="9" destOrd="0" presId="urn:microsoft.com/office/officeart/2008/layout/LinedList"/>
    <dgm:cxn modelId="{5A439FEF-0B44-46F6-B918-90406D4921ED}" type="presParOf" srcId="{8B9CE15B-CFBA-4169-B35F-230B508A70B0}" destId="{3BED7740-556E-48D7-8D56-F90F99348A0C}" srcOrd="0" destOrd="0" presId="urn:microsoft.com/office/officeart/2008/layout/LinedList"/>
    <dgm:cxn modelId="{FE3F0C7A-9FEE-4BC1-AF7D-88C72C2B9C10}" type="presParOf" srcId="{8B9CE15B-CFBA-4169-B35F-230B508A70B0}" destId="{2A2D7EE5-9F46-46C7-929D-9CDD8EF47D88}" srcOrd="1" destOrd="0" presId="urn:microsoft.com/office/officeart/2008/layout/LinedList"/>
    <dgm:cxn modelId="{1915542E-CC91-4A75-BB45-3954D781B582}" type="presParOf" srcId="{CE45BF22-A303-4900-9DAC-30CCF54098D2}" destId="{482950A2-3A45-47AC-A816-E86F761782C6}" srcOrd="10" destOrd="0" presId="urn:microsoft.com/office/officeart/2008/layout/LinedList"/>
    <dgm:cxn modelId="{A3E0415B-BB21-4190-9CBF-0C3BB692A6DA}" type="presParOf" srcId="{CE45BF22-A303-4900-9DAC-30CCF54098D2}" destId="{44D1A4A7-A43F-4E11-849B-BF9BED05359B}" srcOrd="11" destOrd="0" presId="urn:microsoft.com/office/officeart/2008/layout/LinedList"/>
    <dgm:cxn modelId="{D952680F-732C-4DE8-92D7-3924F93F3E3B}" type="presParOf" srcId="{44D1A4A7-A43F-4E11-849B-BF9BED05359B}" destId="{E7883F57-4C8D-4C3F-BE7A-6756C0A5409C}" srcOrd="0" destOrd="0" presId="urn:microsoft.com/office/officeart/2008/layout/LinedList"/>
    <dgm:cxn modelId="{805C7338-E3A2-4E93-99EB-86F15FD02662}" type="presParOf" srcId="{44D1A4A7-A43F-4E11-849B-BF9BED05359B}" destId="{3FB376CD-EBB8-49BC-8994-B2F014E966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078674-FE66-45EC-8D81-7C5EA1DA0D4E}" type="doc">
      <dgm:prSet loTypeId="urn:microsoft.com/office/officeart/2005/8/layout/pyramid1" loCatId="pyramid" qsTypeId="urn:microsoft.com/office/officeart/2005/8/quickstyle/simple1" qsCatId="simple" csTypeId="urn:microsoft.com/office/officeart/2005/8/colors/accent2_3" csCatId="accent2" phldr="1"/>
      <dgm:spPr/>
    </dgm:pt>
    <dgm:pt modelId="{6567F8E5-F098-47BA-9C84-CEF7E3CEFBBC}">
      <dgm:prSet phldrT="[Text]"/>
      <dgm:spPr>
        <a:solidFill>
          <a:srgbClr val="FFFF00"/>
        </a:solidFill>
      </dgm:spPr>
      <dgm:t>
        <a:bodyPr/>
        <a:lstStyle/>
        <a:p>
          <a:endParaRPr lang="en-IE" dirty="0"/>
        </a:p>
      </dgm:t>
    </dgm:pt>
    <dgm:pt modelId="{E5812ACA-7A68-4A80-AAC8-65CFC2A21D82}" type="parTrans" cxnId="{98AC7AB3-C4B9-4298-AC8C-BAC6A6CB9634}">
      <dgm:prSet/>
      <dgm:spPr/>
      <dgm:t>
        <a:bodyPr/>
        <a:lstStyle/>
        <a:p>
          <a:endParaRPr lang="en-IE"/>
        </a:p>
      </dgm:t>
    </dgm:pt>
    <dgm:pt modelId="{3EAF3C00-E600-4C25-ABB8-9F6295FB1428}" type="sibTrans" cxnId="{98AC7AB3-C4B9-4298-AC8C-BAC6A6CB9634}">
      <dgm:prSet/>
      <dgm:spPr/>
      <dgm:t>
        <a:bodyPr/>
        <a:lstStyle/>
        <a:p>
          <a:endParaRPr lang="en-IE"/>
        </a:p>
      </dgm:t>
    </dgm:pt>
    <dgm:pt modelId="{951973BD-8101-4316-9E3E-E22008125DAF}">
      <dgm:prSet phldrT="[Text]"/>
      <dgm:spPr>
        <a:solidFill>
          <a:schemeClr val="tx2">
            <a:lumMod val="75000"/>
          </a:schemeClr>
        </a:solidFill>
      </dgm:spPr>
      <dgm:t>
        <a:bodyPr/>
        <a:lstStyle/>
        <a:p>
          <a:endParaRPr lang="en-IE" dirty="0"/>
        </a:p>
      </dgm:t>
    </dgm:pt>
    <dgm:pt modelId="{2FD9B8E6-0D2F-4D16-933B-D22D81C0254E}" type="parTrans" cxnId="{869FCC45-93E9-4CA8-AE0A-A9DFC7F206E4}">
      <dgm:prSet/>
      <dgm:spPr/>
      <dgm:t>
        <a:bodyPr/>
        <a:lstStyle/>
        <a:p>
          <a:endParaRPr lang="en-IE"/>
        </a:p>
      </dgm:t>
    </dgm:pt>
    <dgm:pt modelId="{11AC419D-12C3-4EC8-A8A7-B66DF9504335}" type="sibTrans" cxnId="{869FCC45-93E9-4CA8-AE0A-A9DFC7F206E4}">
      <dgm:prSet/>
      <dgm:spPr/>
      <dgm:t>
        <a:bodyPr/>
        <a:lstStyle/>
        <a:p>
          <a:endParaRPr lang="en-IE"/>
        </a:p>
      </dgm:t>
    </dgm:pt>
    <dgm:pt modelId="{629DBF22-001A-4FB8-AE7A-46C487815060}">
      <dgm:prSet phldrT="[Text]"/>
      <dgm:spPr>
        <a:solidFill>
          <a:srgbClr val="FFC000"/>
        </a:solidFill>
      </dgm:spPr>
      <dgm:t>
        <a:bodyPr/>
        <a:lstStyle/>
        <a:p>
          <a:endParaRPr lang="en-IE" dirty="0"/>
        </a:p>
      </dgm:t>
    </dgm:pt>
    <dgm:pt modelId="{96ED5743-FCF2-4722-9996-3E4179854EDC}" type="parTrans" cxnId="{94FBB4BE-9DDD-4BC2-AA69-D178BBE6D444}">
      <dgm:prSet/>
      <dgm:spPr/>
      <dgm:t>
        <a:bodyPr/>
        <a:lstStyle/>
        <a:p>
          <a:endParaRPr lang="en-IE"/>
        </a:p>
      </dgm:t>
    </dgm:pt>
    <dgm:pt modelId="{D4B04D8E-CDFC-41A6-8BFA-4AC05E04E3F6}" type="sibTrans" cxnId="{94FBB4BE-9DDD-4BC2-AA69-D178BBE6D444}">
      <dgm:prSet/>
      <dgm:spPr/>
      <dgm:t>
        <a:bodyPr/>
        <a:lstStyle/>
        <a:p>
          <a:endParaRPr lang="en-IE"/>
        </a:p>
      </dgm:t>
    </dgm:pt>
    <dgm:pt modelId="{F7FDC37D-01D5-42A7-B762-8E9E6D8679C5}" type="pres">
      <dgm:prSet presAssocID="{DC078674-FE66-45EC-8D81-7C5EA1DA0D4E}" presName="Name0" presStyleCnt="0">
        <dgm:presLayoutVars>
          <dgm:dir/>
          <dgm:animLvl val="lvl"/>
          <dgm:resizeHandles val="exact"/>
        </dgm:presLayoutVars>
      </dgm:prSet>
      <dgm:spPr/>
    </dgm:pt>
    <dgm:pt modelId="{AF2DFA4B-A82A-472E-83F1-1237D53A2897}" type="pres">
      <dgm:prSet presAssocID="{6567F8E5-F098-47BA-9C84-CEF7E3CEFBBC}" presName="Name8" presStyleCnt="0"/>
      <dgm:spPr/>
    </dgm:pt>
    <dgm:pt modelId="{87C0B06B-7FA6-46E6-9386-36C9EEB8F4EE}" type="pres">
      <dgm:prSet presAssocID="{6567F8E5-F098-47BA-9C84-CEF7E3CEFBBC}" presName="level" presStyleLbl="node1" presStyleIdx="0" presStyleCnt="3" custLinFactNeighborY="-6977">
        <dgm:presLayoutVars>
          <dgm:chMax val="1"/>
          <dgm:bulletEnabled val="1"/>
        </dgm:presLayoutVars>
      </dgm:prSet>
      <dgm:spPr/>
    </dgm:pt>
    <dgm:pt modelId="{E1CED4C5-C8EB-45FD-83BC-F30F64D90BE5}" type="pres">
      <dgm:prSet presAssocID="{6567F8E5-F098-47BA-9C84-CEF7E3CEFBBC}" presName="levelTx" presStyleLbl="revTx" presStyleIdx="0" presStyleCnt="0">
        <dgm:presLayoutVars>
          <dgm:chMax val="1"/>
          <dgm:bulletEnabled val="1"/>
        </dgm:presLayoutVars>
      </dgm:prSet>
      <dgm:spPr/>
    </dgm:pt>
    <dgm:pt modelId="{0E731769-EC8E-4760-B556-6833910EEFA0}" type="pres">
      <dgm:prSet presAssocID="{951973BD-8101-4316-9E3E-E22008125DAF}" presName="Name8" presStyleCnt="0"/>
      <dgm:spPr/>
    </dgm:pt>
    <dgm:pt modelId="{73705F75-04AD-478D-A20F-18929F4C8773}" type="pres">
      <dgm:prSet presAssocID="{951973BD-8101-4316-9E3E-E22008125DAF}" presName="level" presStyleLbl="node1" presStyleIdx="1" presStyleCnt="3" custLinFactNeighborX="53" custLinFactNeighborY="1772">
        <dgm:presLayoutVars>
          <dgm:chMax val="1"/>
          <dgm:bulletEnabled val="1"/>
        </dgm:presLayoutVars>
      </dgm:prSet>
      <dgm:spPr/>
    </dgm:pt>
    <dgm:pt modelId="{8BC9B206-7BCD-4DA4-854B-2E7D2A47E52A}" type="pres">
      <dgm:prSet presAssocID="{951973BD-8101-4316-9E3E-E22008125DAF}" presName="levelTx" presStyleLbl="revTx" presStyleIdx="0" presStyleCnt="0">
        <dgm:presLayoutVars>
          <dgm:chMax val="1"/>
          <dgm:bulletEnabled val="1"/>
        </dgm:presLayoutVars>
      </dgm:prSet>
      <dgm:spPr/>
    </dgm:pt>
    <dgm:pt modelId="{DD648C1B-CA22-4931-A45E-BFD2ACFDAEB2}" type="pres">
      <dgm:prSet presAssocID="{629DBF22-001A-4FB8-AE7A-46C487815060}" presName="Name8" presStyleCnt="0"/>
      <dgm:spPr/>
    </dgm:pt>
    <dgm:pt modelId="{2AB4E0AE-4024-4F3D-B04C-82F3386A6E83}" type="pres">
      <dgm:prSet presAssocID="{629DBF22-001A-4FB8-AE7A-46C487815060}" presName="level" presStyleLbl="node1" presStyleIdx="2" presStyleCnt="3">
        <dgm:presLayoutVars>
          <dgm:chMax val="1"/>
          <dgm:bulletEnabled val="1"/>
        </dgm:presLayoutVars>
      </dgm:prSet>
      <dgm:spPr/>
    </dgm:pt>
    <dgm:pt modelId="{E96B6C46-CF4B-473D-AE29-576948648995}" type="pres">
      <dgm:prSet presAssocID="{629DBF22-001A-4FB8-AE7A-46C487815060}" presName="levelTx" presStyleLbl="revTx" presStyleIdx="0" presStyleCnt="0">
        <dgm:presLayoutVars>
          <dgm:chMax val="1"/>
          <dgm:bulletEnabled val="1"/>
        </dgm:presLayoutVars>
      </dgm:prSet>
      <dgm:spPr/>
    </dgm:pt>
  </dgm:ptLst>
  <dgm:cxnLst>
    <dgm:cxn modelId="{D5AFEB09-4F27-4F33-A578-42025E8D6CD0}" type="presOf" srcId="{951973BD-8101-4316-9E3E-E22008125DAF}" destId="{8BC9B206-7BCD-4DA4-854B-2E7D2A47E52A}" srcOrd="1" destOrd="0" presId="urn:microsoft.com/office/officeart/2005/8/layout/pyramid1"/>
    <dgm:cxn modelId="{869FCC45-93E9-4CA8-AE0A-A9DFC7F206E4}" srcId="{DC078674-FE66-45EC-8D81-7C5EA1DA0D4E}" destId="{951973BD-8101-4316-9E3E-E22008125DAF}" srcOrd="1" destOrd="0" parTransId="{2FD9B8E6-0D2F-4D16-933B-D22D81C0254E}" sibTransId="{11AC419D-12C3-4EC8-A8A7-B66DF9504335}"/>
    <dgm:cxn modelId="{6B775E6B-833F-415F-9BFE-7524DA6232A7}" type="presOf" srcId="{DC078674-FE66-45EC-8D81-7C5EA1DA0D4E}" destId="{F7FDC37D-01D5-42A7-B762-8E9E6D8679C5}" srcOrd="0" destOrd="0" presId="urn:microsoft.com/office/officeart/2005/8/layout/pyramid1"/>
    <dgm:cxn modelId="{16648696-64C2-431D-A84E-6292B8AAA626}" type="presOf" srcId="{629DBF22-001A-4FB8-AE7A-46C487815060}" destId="{E96B6C46-CF4B-473D-AE29-576948648995}" srcOrd="1" destOrd="0" presId="urn:microsoft.com/office/officeart/2005/8/layout/pyramid1"/>
    <dgm:cxn modelId="{2448E7AD-56C0-424D-A581-6984CCE86361}" type="presOf" srcId="{6567F8E5-F098-47BA-9C84-CEF7E3CEFBBC}" destId="{E1CED4C5-C8EB-45FD-83BC-F30F64D90BE5}" srcOrd="1" destOrd="0" presId="urn:microsoft.com/office/officeart/2005/8/layout/pyramid1"/>
    <dgm:cxn modelId="{98AC7AB3-C4B9-4298-AC8C-BAC6A6CB9634}" srcId="{DC078674-FE66-45EC-8D81-7C5EA1DA0D4E}" destId="{6567F8E5-F098-47BA-9C84-CEF7E3CEFBBC}" srcOrd="0" destOrd="0" parTransId="{E5812ACA-7A68-4A80-AAC8-65CFC2A21D82}" sibTransId="{3EAF3C00-E600-4C25-ABB8-9F6295FB1428}"/>
    <dgm:cxn modelId="{AD2DFBB6-6BF3-4CF8-91F7-19DDFF3246A7}" type="presOf" srcId="{951973BD-8101-4316-9E3E-E22008125DAF}" destId="{73705F75-04AD-478D-A20F-18929F4C8773}" srcOrd="0" destOrd="0" presId="urn:microsoft.com/office/officeart/2005/8/layout/pyramid1"/>
    <dgm:cxn modelId="{94FBB4BE-9DDD-4BC2-AA69-D178BBE6D444}" srcId="{DC078674-FE66-45EC-8D81-7C5EA1DA0D4E}" destId="{629DBF22-001A-4FB8-AE7A-46C487815060}" srcOrd="2" destOrd="0" parTransId="{96ED5743-FCF2-4722-9996-3E4179854EDC}" sibTransId="{D4B04D8E-CDFC-41A6-8BFA-4AC05E04E3F6}"/>
    <dgm:cxn modelId="{32C804DC-0A74-456E-9566-CAFF3E96F9E2}" type="presOf" srcId="{629DBF22-001A-4FB8-AE7A-46C487815060}" destId="{2AB4E0AE-4024-4F3D-B04C-82F3386A6E83}" srcOrd="0" destOrd="0" presId="urn:microsoft.com/office/officeart/2005/8/layout/pyramid1"/>
    <dgm:cxn modelId="{492281DE-2397-4604-8D3C-EBFDB6872C0B}" type="presOf" srcId="{6567F8E5-F098-47BA-9C84-CEF7E3CEFBBC}" destId="{87C0B06B-7FA6-46E6-9386-36C9EEB8F4EE}" srcOrd="0" destOrd="0" presId="urn:microsoft.com/office/officeart/2005/8/layout/pyramid1"/>
    <dgm:cxn modelId="{2415E447-24BC-495D-901D-B37DCB6E42EF}" type="presParOf" srcId="{F7FDC37D-01D5-42A7-B762-8E9E6D8679C5}" destId="{AF2DFA4B-A82A-472E-83F1-1237D53A2897}" srcOrd="0" destOrd="0" presId="urn:microsoft.com/office/officeart/2005/8/layout/pyramid1"/>
    <dgm:cxn modelId="{F50996F1-6681-41A6-B827-78EB2CAB8CFF}" type="presParOf" srcId="{AF2DFA4B-A82A-472E-83F1-1237D53A2897}" destId="{87C0B06B-7FA6-46E6-9386-36C9EEB8F4EE}" srcOrd="0" destOrd="0" presId="urn:microsoft.com/office/officeart/2005/8/layout/pyramid1"/>
    <dgm:cxn modelId="{D33D33CE-2BB4-4505-AEDA-3072430A926B}" type="presParOf" srcId="{AF2DFA4B-A82A-472E-83F1-1237D53A2897}" destId="{E1CED4C5-C8EB-45FD-83BC-F30F64D90BE5}" srcOrd="1" destOrd="0" presId="urn:microsoft.com/office/officeart/2005/8/layout/pyramid1"/>
    <dgm:cxn modelId="{93F010B4-FA01-486B-822A-41CD222BB66C}" type="presParOf" srcId="{F7FDC37D-01D5-42A7-B762-8E9E6D8679C5}" destId="{0E731769-EC8E-4760-B556-6833910EEFA0}" srcOrd="1" destOrd="0" presId="urn:microsoft.com/office/officeart/2005/8/layout/pyramid1"/>
    <dgm:cxn modelId="{18F1DBF2-5C05-4DA3-8537-F744A1DAC1D9}" type="presParOf" srcId="{0E731769-EC8E-4760-B556-6833910EEFA0}" destId="{73705F75-04AD-478D-A20F-18929F4C8773}" srcOrd="0" destOrd="0" presId="urn:microsoft.com/office/officeart/2005/8/layout/pyramid1"/>
    <dgm:cxn modelId="{C7E572C1-6C39-446A-9E23-DE5F5BBC0E12}" type="presParOf" srcId="{0E731769-EC8E-4760-B556-6833910EEFA0}" destId="{8BC9B206-7BCD-4DA4-854B-2E7D2A47E52A}" srcOrd="1" destOrd="0" presId="urn:microsoft.com/office/officeart/2005/8/layout/pyramid1"/>
    <dgm:cxn modelId="{1088AC10-4DF8-44F0-A9B7-422754AA77B6}" type="presParOf" srcId="{F7FDC37D-01D5-42A7-B762-8E9E6D8679C5}" destId="{DD648C1B-CA22-4931-A45E-BFD2ACFDAEB2}" srcOrd="2" destOrd="0" presId="urn:microsoft.com/office/officeart/2005/8/layout/pyramid1"/>
    <dgm:cxn modelId="{9A2FD4EC-933A-4E16-A0AF-86B6D9D991CA}" type="presParOf" srcId="{DD648C1B-CA22-4931-A45E-BFD2ACFDAEB2}" destId="{2AB4E0AE-4024-4F3D-B04C-82F3386A6E83}" srcOrd="0" destOrd="0" presId="urn:microsoft.com/office/officeart/2005/8/layout/pyramid1"/>
    <dgm:cxn modelId="{15C2B9E8-EE06-4770-994A-429365DE5A4D}" type="presParOf" srcId="{DD648C1B-CA22-4931-A45E-BFD2ACFDAEB2}" destId="{E96B6C46-CF4B-473D-AE29-57694864899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3D4300-FC8B-4E6C-9986-2E5EB6ACA65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IE"/>
        </a:p>
      </dgm:t>
    </dgm:pt>
    <dgm:pt modelId="{91D9A34A-FD91-4AEF-9B3A-7054C8589B29}">
      <dgm:prSet phldrT="[Text]" custT="1"/>
      <dgm:spPr/>
      <dgm:t>
        <a:bodyPr/>
        <a:lstStyle/>
        <a:p>
          <a:r>
            <a:rPr lang="en-GB" sz="2200" dirty="0"/>
            <a:t>(Good) Intentions</a:t>
          </a:r>
          <a:endParaRPr lang="en-IE" sz="2200" dirty="0"/>
        </a:p>
      </dgm:t>
    </dgm:pt>
    <dgm:pt modelId="{98D25C09-DC97-41B7-90CD-7E6C426BB507}" type="parTrans" cxnId="{1DE03C5E-369B-4C73-9342-73DF29FBA6CB}">
      <dgm:prSet/>
      <dgm:spPr/>
      <dgm:t>
        <a:bodyPr/>
        <a:lstStyle/>
        <a:p>
          <a:endParaRPr lang="en-IE"/>
        </a:p>
      </dgm:t>
    </dgm:pt>
    <dgm:pt modelId="{77F40FDC-0E4C-46AA-94C1-F7B6514199CE}" type="sibTrans" cxnId="{1DE03C5E-369B-4C73-9342-73DF29FBA6CB}">
      <dgm:prSet/>
      <dgm:spPr/>
      <dgm:t>
        <a:bodyPr/>
        <a:lstStyle/>
        <a:p>
          <a:endParaRPr lang="en-IE"/>
        </a:p>
      </dgm:t>
    </dgm:pt>
    <dgm:pt modelId="{1C10EA38-A70D-4DDF-9069-D2D6935E2BAD}">
      <dgm:prSet phldrT="[Text]" custT="1"/>
      <dgm:spPr/>
      <dgm:t>
        <a:bodyPr/>
        <a:lstStyle/>
        <a:p>
          <a:r>
            <a:rPr lang="en-GB" sz="2200" dirty="0"/>
            <a:t>(Imperfect) implementation</a:t>
          </a:r>
          <a:endParaRPr lang="en-IE" sz="2200" dirty="0"/>
        </a:p>
      </dgm:t>
    </dgm:pt>
    <dgm:pt modelId="{EE4CC77E-A8B2-48A7-8804-7112EA6EA8C5}" type="parTrans" cxnId="{F7EDD766-B061-4888-8937-546F154A1374}">
      <dgm:prSet/>
      <dgm:spPr/>
      <dgm:t>
        <a:bodyPr/>
        <a:lstStyle/>
        <a:p>
          <a:endParaRPr lang="en-IE"/>
        </a:p>
      </dgm:t>
    </dgm:pt>
    <dgm:pt modelId="{24D7973F-C171-4120-A667-C4C2A06C8DD4}" type="sibTrans" cxnId="{F7EDD766-B061-4888-8937-546F154A1374}">
      <dgm:prSet/>
      <dgm:spPr/>
      <dgm:t>
        <a:bodyPr/>
        <a:lstStyle/>
        <a:p>
          <a:endParaRPr lang="en-IE"/>
        </a:p>
      </dgm:t>
    </dgm:pt>
    <dgm:pt modelId="{C2EA846F-E5E3-45BA-99EC-16E22A0346FF}">
      <dgm:prSet phldrT="[Text]" custT="1"/>
      <dgm:spPr/>
      <dgm:t>
        <a:bodyPr/>
        <a:lstStyle/>
        <a:p>
          <a:r>
            <a:rPr lang="en-GB" sz="2200" dirty="0"/>
            <a:t>(Imperfect) attainment</a:t>
          </a:r>
          <a:endParaRPr lang="en-IE" sz="2200" dirty="0"/>
        </a:p>
      </dgm:t>
    </dgm:pt>
    <dgm:pt modelId="{1C7E41BE-6CBE-4AB1-BB2F-304E9F3D663F}" type="parTrans" cxnId="{A724AEAD-674D-410F-8197-ADEC709C4963}">
      <dgm:prSet/>
      <dgm:spPr/>
      <dgm:t>
        <a:bodyPr/>
        <a:lstStyle/>
        <a:p>
          <a:endParaRPr lang="en-IE"/>
        </a:p>
      </dgm:t>
    </dgm:pt>
    <dgm:pt modelId="{31F0388D-B976-4242-9154-817BFB81B4DF}" type="sibTrans" cxnId="{A724AEAD-674D-410F-8197-ADEC709C4963}">
      <dgm:prSet/>
      <dgm:spPr/>
      <dgm:t>
        <a:bodyPr/>
        <a:lstStyle/>
        <a:p>
          <a:endParaRPr lang="en-IE"/>
        </a:p>
      </dgm:t>
    </dgm:pt>
    <dgm:pt modelId="{607E8E2C-F28A-4EC4-BB73-415899E3E3C4}">
      <dgm:prSet phldrT="[Text]" custT="1"/>
      <dgm:spPr/>
      <dgm:t>
        <a:bodyPr/>
        <a:lstStyle/>
        <a:p>
          <a:r>
            <a:rPr lang="en-GB" sz="2200" dirty="0"/>
            <a:t>Try again</a:t>
          </a:r>
          <a:endParaRPr lang="en-IE" sz="2200" dirty="0"/>
        </a:p>
      </dgm:t>
    </dgm:pt>
    <dgm:pt modelId="{03CF9E54-7198-42C1-8F43-F6CCD211DB16}" type="parTrans" cxnId="{4946BD2E-0298-46E2-9B36-24FCB220EB3D}">
      <dgm:prSet/>
      <dgm:spPr/>
      <dgm:t>
        <a:bodyPr/>
        <a:lstStyle/>
        <a:p>
          <a:endParaRPr lang="en-IE"/>
        </a:p>
      </dgm:t>
    </dgm:pt>
    <dgm:pt modelId="{6415D03F-5ED4-4548-A228-E416C8E9EACB}" type="sibTrans" cxnId="{4946BD2E-0298-46E2-9B36-24FCB220EB3D}">
      <dgm:prSet/>
      <dgm:spPr/>
      <dgm:t>
        <a:bodyPr/>
        <a:lstStyle/>
        <a:p>
          <a:endParaRPr lang="en-IE"/>
        </a:p>
      </dgm:t>
    </dgm:pt>
    <dgm:pt modelId="{CE8CFCAB-6E17-40E2-8A22-1CE5719F06C0}">
      <dgm:prSet phldrT="[Text]" custT="1"/>
      <dgm:spPr/>
      <dgm:t>
        <a:bodyPr/>
        <a:lstStyle/>
        <a:p>
          <a:r>
            <a:rPr lang="en-GB" sz="2200" dirty="0"/>
            <a:t>Fail again, fail better??</a:t>
          </a:r>
          <a:endParaRPr lang="en-IE" sz="2200" dirty="0"/>
        </a:p>
      </dgm:t>
    </dgm:pt>
    <dgm:pt modelId="{32443C9B-D493-4B5E-BBEF-256DD31CFD78}" type="parTrans" cxnId="{1A7F0946-E9E8-427D-8DDF-0EBCC2D8E7B8}">
      <dgm:prSet/>
      <dgm:spPr/>
      <dgm:t>
        <a:bodyPr/>
        <a:lstStyle/>
        <a:p>
          <a:endParaRPr lang="en-IE"/>
        </a:p>
      </dgm:t>
    </dgm:pt>
    <dgm:pt modelId="{D23924E2-8E19-4D5F-A3D7-1354389D1C2F}" type="sibTrans" cxnId="{1A7F0946-E9E8-427D-8DDF-0EBCC2D8E7B8}">
      <dgm:prSet/>
      <dgm:spPr/>
      <dgm:t>
        <a:bodyPr/>
        <a:lstStyle/>
        <a:p>
          <a:endParaRPr lang="en-IE"/>
        </a:p>
      </dgm:t>
    </dgm:pt>
    <dgm:pt modelId="{879D0A9D-14D1-49C2-A9B8-6741398295CC}" type="pres">
      <dgm:prSet presAssocID="{1F3D4300-FC8B-4E6C-9986-2E5EB6ACA65C}" presName="Name0" presStyleCnt="0">
        <dgm:presLayoutVars>
          <dgm:dir/>
          <dgm:resizeHandles val="exact"/>
        </dgm:presLayoutVars>
      </dgm:prSet>
      <dgm:spPr/>
    </dgm:pt>
    <dgm:pt modelId="{1EEC6191-B9EC-42C2-94BC-71316C2C53D2}" type="pres">
      <dgm:prSet presAssocID="{1F3D4300-FC8B-4E6C-9986-2E5EB6ACA65C}" presName="cycle" presStyleCnt="0"/>
      <dgm:spPr/>
    </dgm:pt>
    <dgm:pt modelId="{7969FF69-CE86-47C6-B0D5-636F5ADFCB1B}" type="pres">
      <dgm:prSet presAssocID="{91D9A34A-FD91-4AEF-9B3A-7054C8589B29}" presName="nodeFirstNode" presStyleLbl="node1" presStyleIdx="0" presStyleCnt="5" custScaleX="105061" custScaleY="90223">
        <dgm:presLayoutVars>
          <dgm:bulletEnabled val="1"/>
        </dgm:presLayoutVars>
      </dgm:prSet>
      <dgm:spPr/>
    </dgm:pt>
    <dgm:pt modelId="{5B6BA9B6-27D6-4601-B2DB-E301746D06F8}" type="pres">
      <dgm:prSet presAssocID="{77F40FDC-0E4C-46AA-94C1-F7B6514199CE}" presName="sibTransFirstNode" presStyleLbl="bgShp" presStyleIdx="0" presStyleCnt="1"/>
      <dgm:spPr/>
    </dgm:pt>
    <dgm:pt modelId="{1EDF3A2C-3F97-4DDD-8555-818F4A56DE01}" type="pres">
      <dgm:prSet presAssocID="{1C10EA38-A70D-4DDF-9069-D2D6935E2BAD}" presName="nodeFollowingNodes" presStyleLbl="node1" presStyleIdx="1" presStyleCnt="5" custScaleX="155475" custScaleY="101745" custRadScaleRad="94336" custRadScaleInc="19027">
        <dgm:presLayoutVars>
          <dgm:bulletEnabled val="1"/>
        </dgm:presLayoutVars>
      </dgm:prSet>
      <dgm:spPr/>
    </dgm:pt>
    <dgm:pt modelId="{5A842B83-CAC3-466E-B85A-F847517E1F5F}" type="pres">
      <dgm:prSet presAssocID="{C2EA846F-E5E3-45BA-99EC-16E22A0346FF}" presName="nodeFollowingNodes" presStyleLbl="node1" presStyleIdx="2" presStyleCnt="5" custScaleX="125232" custScaleY="80657" custRadScaleRad="122625" custRadScaleInc="-19014">
        <dgm:presLayoutVars>
          <dgm:bulletEnabled val="1"/>
        </dgm:presLayoutVars>
      </dgm:prSet>
      <dgm:spPr/>
    </dgm:pt>
    <dgm:pt modelId="{D2C0ACAC-0457-47DD-A7DE-43F63FE34AFD}" type="pres">
      <dgm:prSet presAssocID="{607E8E2C-F28A-4EC4-BB73-415899E3E3C4}" presName="nodeFollowingNodes" presStyleLbl="node1" presStyleIdx="3" presStyleCnt="5" custScaleY="94508" custRadScaleRad="114617" custRadScaleInc="12683">
        <dgm:presLayoutVars>
          <dgm:bulletEnabled val="1"/>
        </dgm:presLayoutVars>
      </dgm:prSet>
      <dgm:spPr/>
    </dgm:pt>
    <dgm:pt modelId="{CBF4409B-E7E2-458E-B28F-CD1CD25F95CA}" type="pres">
      <dgm:prSet presAssocID="{CE8CFCAB-6E17-40E2-8A22-1CE5719F06C0}" presName="nodeFollowingNodes" presStyleLbl="node1" presStyleIdx="4" presStyleCnt="5" custScaleX="138141" custScaleY="101148" custRadScaleRad="89418" custRadScaleInc="-19167">
        <dgm:presLayoutVars>
          <dgm:bulletEnabled val="1"/>
        </dgm:presLayoutVars>
      </dgm:prSet>
      <dgm:spPr/>
    </dgm:pt>
  </dgm:ptLst>
  <dgm:cxnLst>
    <dgm:cxn modelId="{98D08202-ADEA-4E01-8D5F-A1D80F2BF8D5}" type="presOf" srcId="{91D9A34A-FD91-4AEF-9B3A-7054C8589B29}" destId="{7969FF69-CE86-47C6-B0D5-636F5ADFCB1B}" srcOrd="0" destOrd="0" presId="urn:microsoft.com/office/officeart/2005/8/layout/cycle3"/>
    <dgm:cxn modelId="{6CB15F10-BD5D-4FF7-9CAC-80CA54105904}" type="presOf" srcId="{CE8CFCAB-6E17-40E2-8A22-1CE5719F06C0}" destId="{CBF4409B-E7E2-458E-B28F-CD1CD25F95CA}" srcOrd="0" destOrd="0" presId="urn:microsoft.com/office/officeart/2005/8/layout/cycle3"/>
    <dgm:cxn modelId="{4946BD2E-0298-46E2-9B36-24FCB220EB3D}" srcId="{1F3D4300-FC8B-4E6C-9986-2E5EB6ACA65C}" destId="{607E8E2C-F28A-4EC4-BB73-415899E3E3C4}" srcOrd="3" destOrd="0" parTransId="{03CF9E54-7198-42C1-8F43-F6CCD211DB16}" sibTransId="{6415D03F-5ED4-4548-A228-E416C8E9EACB}"/>
    <dgm:cxn modelId="{1DE03C5E-369B-4C73-9342-73DF29FBA6CB}" srcId="{1F3D4300-FC8B-4E6C-9986-2E5EB6ACA65C}" destId="{91D9A34A-FD91-4AEF-9B3A-7054C8589B29}" srcOrd="0" destOrd="0" parTransId="{98D25C09-DC97-41B7-90CD-7E6C426BB507}" sibTransId="{77F40FDC-0E4C-46AA-94C1-F7B6514199CE}"/>
    <dgm:cxn modelId="{6CDC595E-BA30-4AE9-9D45-4AAA08B428C8}" type="presOf" srcId="{1C10EA38-A70D-4DDF-9069-D2D6935E2BAD}" destId="{1EDF3A2C-3F97-4DDD-8555-818F4A56DE01}" srcOrd="0" destOrd="0" presId="urn:microsoft.com/office/officeart/2005/8/layout/cycle3"/>
    <dgm:cxn modelId="{FB452865-C879-4BA1-A5A6-634FBB80487A}" type="presOf" srcId="{C2EA846F-E5E3-45BA-99EC-16E22A0346FF}" destId="{5A842B83-CAC3-466E-B85A-F847517E1F5F}" srcOrd="0" destOrd="0" presId="urn:microsoft.com/office/officeart/2005/8/layout/cycle3"/>
    <dgm:cxn modelId="{1A7F0946-E9E8-427D-8DDF-0EBCC2D8E7B8}" srcId="{1F3D4300-FC8B-4E6C-9986-2E5EB6ACA65C}" destId="{CE8CFCAB-6E17-40E2-8A22-1CE5719F06C0}" srcOrd="4" destOrd="0" parTransId="{32443C9B-D493-4B5E-BBEF-256DD31CFD78}" sibTransId="{D23924E2-8E19-4D5F-A3D7-1354389D1C2F}"/>
    <dgm:cxn modelId="{F7EDD766-B061-4888-8937-546F154A1374}" srcId="{1F3D4300-FC8B-4E6C-9986-2E5EB6ACA65C}" destId="{1C10EA38-A70D-4DDF-9069-D2D6935E2BAD}" srcOrd="1" destOrd="0" parTransId="{EE4CC77E-A8B2-48A7-8804-7112EA6EA8C5}" sibTransId="{24D7973F-C171-4120-A667-C4C2A06C8DD4}"/>
    <dgm:cxn modelId="{F7C1F472-5494-40B0-87D4-16C93FC4FE4C}" type="presOf" srcId="{1F3D4300-FC8B-4E6C-9986-2E5EB6ACA65C}" destId="{879D0A9D-14D1-49C2-A9B8-6741398295CC}" srcOrd="0" destOrd="0" presId="urn:microsoft.com/office/officeart/2005/8/layout/cycle3"/>
    <dgm:cxn modelId="{A724AEAD-674D-410F-8197-ADEC709C4963}" srcId="{1F3D4300-FC8B-4E6C-9986-2E5EB6ACA65C}" destId="{C2EA846F-E5E3-45BA-99EC-16E22A0346FF}" srcOrd="2" destOrd="0" parTransId="{1C7E41BE-6CBE-4AB1-BB2F-304E9F3D663F}" sibTransId="{31F0388D-B976-4242-9154-817BFB81B4DF}"/>
    <dgm:cxn modelId="{4FD555C5-5EE7-40CD-8720-10395CD90A64}" type="presOf" srcId="{77F40FDC-0E4C-46AA-94C1-F7B6514199CE}" destId="{5B6BA9B6-27D6-4601-B2DB-E301746D06F8}" srcOrd="0" destOrd="0" presId="urn:microsoft.com/office/officeart/2005/8/layout/cycle3"/>
    <dgm:cxn modelId="{77816BD6-7A87-4B92-824D-8571417ADAA1}" type="presOf" srcId="{607E8E2C-F28A-4EC4-BB73-415899E3E3C4}" destId="{D2C0ACAC-0457-47DD-A7DE-43F63FE34AFD}" srcOrd="0" destOrd="0" presId="urn:microsoft.com/office/officeart/2005/8/layout/cycle3"/>
    <dgm:cxn modelId="{8EC915A3-DDD0-47DA-A9CE-DE54353DFD98}" type="presParOf" srcId="{879D0A9D-14D1-49C2-A9B8-6741398295CC}" destId="{1EEC6191-B9EC-42C2-94BC-71316C2C53D2}" srcOrd="0" destOrd="0" presId="urn:microsoft.com/office/officeart/2005/8/layout/cycle3"/>
    <dgm:cxn modelId="{6A7E6186-6EB5-47D2-9A90-A2F40AD45646}" type="presParOf" srcId="{1EEC6191-B9EC-42C2-94BC-71316C2C53D2}" destId="{7969FF69-CE86-47C6-B0D5-636F5ADFCB1B}" srcOrd="0" destOrd="0" presId="urn:microsoft.com/office/officeart/2005/8/layout/cycle3"/>
    <dgm:cxn modelId="{B06A9114-8585-4522-AA1E-3418AC8D24F1}" type="presParOf" srcId="{1EEC6191-B9EC-42C2-94BC-71316C2C53D2}" destId="{5B6BA9B6-27D6-4601-B2DB-E301746D06F8}" srcOrd="1" destOrd="0" presId="urn:microsoft.com/office/officeart/2005/8/layout/cycle3"/>
    <dgm:cxn modelId="{6CE95EAC-2802-4A2A-960E-2970A9D7244B}" type="presParOf" srcId="{1EEC6191-B9EC-42C2-94BC-71316C2C53D2}" destId="{1EDF3A2C-3F97-4DDD-8555-818F4A56DE01}" srcOrd="2" destOrd="0" presId="urn:microsoft.com/office/officeart/2005/8/layout/cycle3"/>
    <dgm:cxn modelId="{B9512D48-7B64-4A87-B0A7-E0EF9DDB199E}" type="presParOf" srcId="{1EEC6191-B9EC-42C2-94BC-71316C2C53D2}" destId="{5A842B83-CAC3-466E-B85A-F847517E1F5F}" srcOrd="3" destOrd="0" presId="urn:microsoft.com/office/officeart/2005/8/layout/cycle3"/>
    <dgm:cxn modelId="{90BB5457-D7CE-4AD3-8F44-56B4D3822D36}" type="presParOf" srcId="{1EEC6191-B9EC-42C2-94BC-71316C2C53D2}" destId="{D2C0ACAC-0457-47DD-A7DE-43F63FE34AFD}" srcOrd="4" destOrd="0" presId="urn:microsoft.com/office/officeart/2005/8/layout/cycle3"/>
    <dgm:cxn modelId="{05AD5753-85E8-43C5-83E7-A9BEEDBC7FA6}" type="presParOf" srcId="{1EEC6191-B9EC-42C2-94BC-71316C2C53D2}" destId="{CBF4409B-E7E2-458E-B28F-CD1CD25F95CA}" srcOrd="5"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C252E-6F68-4D59-B8CD-B3FA75A20256}">
      <dsp:nvSpPr>
        <dsp:cNvPr id="0" name=""/>
        <dsp:cNvSpPr/>
      </dsp:nvSpPr>
      <dsp:spPr>
        <a:xfrm>
          <a:off x="0" y="2037"/>
          <a:ext cx="10515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02DD7-7A4D-473E-872E-C3E5E66CF0CA}">
      <dsp:nvSpPr>
        <dsp:cNvPr id="0" name=""/>
        <dsp:cNvSpPr/>
      </dsp:nvSpPr>
      <dsp:spPr>
        <a:xfrm>
          <a:off x="0" y="2037"/>
          <a:ext cx="10515600" cy="694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1. Introduction: Themes for the talk</a:t>
          </a:r>
        </a:p>
      </dsp:txBody>
      <dsp:txXfrm>
        <a:off x="0" y="2037"/>
        <a:ext cx="10515600" cy="694629"/>
      </dsp:txXfrm>
    </dsp:sp>
    <dsp:sp modelId="{87CD201E-AE6E-432A-9C48-DF5231A5097D}">
      <dsp:nvSpPr>
        <dsp:cNvPr id="0" name=""/>
        <dsp:cNvSpPr/>
      </dsp:nvSpPr>
      <dsp:spPr>
        <a:xfrm>
          <a:off x="0" y="696667"/>
          <a:ext cx="10515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563A8-82D2-4940-904F-B3EEF9F510CA}">
      <dsp:nvSpPr>
        <dsp:cNvPr id="0" name=""/>
        <dsp:cNvSpPr/>
      </dsp:nvSpPr>
      <dsp:spPr>
        <a:xfrm>
          <a:off x="0" y="696667"/>
          <a:ext cx="10515600" cy="694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2. Background: “Ah yes, I remember it well”</a:t>
          </a:r>
        </a:p>
      </dsp:txBody>
      <dsp:txXfrm>
        <a:off x="0" y="696667"/>
        <a:ext cx="10515600" cy="694629"/>
      </dsp:txXfrm>
    </dsp:sp>
    <dsp:sp modelId="{B479788A-F98B-43F1-8A83-1BC313D6BF90}">
      <dsp:nvSpPr>
        <dsp:cNvPr id="0" name=""/>
        <dsp:cNvSpPr/>
      </dsp:nvSpPr>
      <dsp:spPr>
        <a:xfrm>
          <a:off x="0" y="1391297"/>
          <a:ext cx="10515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D70FC-888D-48C3-AC9F-AF57420C9D7C}">
      <dsp:nvSpPr>
        <dsp:cNvPr id="0" name=""/>
        <dsp:cNvSpPr/>
      </dsp:nvSpPr>
      <dsp:spPr>
        <a:xfrm>
          <a:off x="0" y="1391297"/>
          <a:ext cx="10515600" cy="694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3. The early years (1970s-1980s)</a:t>
          </a:r>
        </a:p>
      </dsp:txBody>
      <dsp:txXfrm>
        <a:off x="0" y="1391297"/>
        <a:ext cx="10515600" cy="694629"/>
      </dsp:txXfrm>
    </dsp:sp>
    <dsp:sp modelId="{B2FE86F8-D406-40A9-9C41-78D0AE157D36}">
      <dsp:nvSpPr>
        <dsp:cNvPr id="0" name=""/>
        <dsp:cNvSpPr/>
      </dsp:nvSpPr>
      <dsp:spPr>
        <a:xfrm>
          <a:off x="0" y="2085926"/>
          <a:ext cx="10515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0A2AA-F977-4D6D-8320-EAE23F2DE5DA}">
      <dsp:nvSpPr>
        <dsp:cNvPr id="0" name=""/>
        <dsp:cNvSpPr/>
      </dsp:nvSpPr>
      <dsp:spPr>
        <a:xfrm>
          <a:off x="0" y="2085926"/>
          <a:ext cx="10515600" cy="694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4. The middle years (1980s</a:t>
          </a:r>
          <a:r>
            <a:rPr lang="en-US" sz="2800" kern="1200" dirty="0"/>
            <a:t>-</a:t>
          </a:r>
          <a:r>
            <a:rPr lang="en-US" sz="2800" kern="1200" dirty="0">
              <a:solidFill>
                <a:schemeClr val="tx1"/>
              </a:solidFill>
            </a:rPr>
            <a:t>2000s)</a:t>
          </a:r>
          <a:endParaRPr lang="en-US" sz="1800" kern="1200" dirty="0">
            <a:solidFill>
              <a:schemeClr val="tx1"/>
            </a:solidFill>
          </a:endParaRPr>
        </a:p>
      </dsp:txBody>
      <dsp:txXfrm>
        <a:off x="0" y="2085926"/>
        <a:ext cx="10515600" cy="694629"/>
      </dsp:txXfrm>
    </dsp:sp>
    <dsp:sp modelId="{3B94AC73-1CD6-41D1-BD3F-20ACCAD9F5E7}">
      <dsp:nvSpPr>
        <dsp:cNvPr id="0" name=""/>
        <dsp:cNvSpPr/>
      </dsp:nvSpPr>
      <dsp:spPr>
        <a:xfrm>
          <a:off x="0" y="2780556"/>
          <a:ext cx="10515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ED7740-556E-48D7-8D56-F90F99348A0C}">
      <dsp:nvSpPr>
        <dsp:cNvPr id="0" name=""/>
        <dsp:cNvSpPr/>
      </dsp:nvSpPr>
      <dsp:spPr>
        <a:xfrm>
          <a:off x="0" y="2780556"/>
          <a:ext cx="10515600" cy="694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5. The new century: Influence of the international studies</a:t>
          </a:r>
        </a:p>
      </dsp:txBody>
      <dsp:txXfrm>
        <a:off x="0" y="2780556"/>
        <a:ext cx="10515600" cy="694629"/>
      </dsp:txXfrm>
    </dsp:sp>
    <dsp:sp modelId="{482950A2-3A45-47AC-A816-E86F761782C6}">
      <dsp:nvSpPr>
        <dsp:cNvPr id="0" name=""/>
        <dsp:cNvSpPr/>
      </dsp:nvSpPr>
      <dsp:spPr>
        <a:xfrm>
          <a:off x="0" y="3475186"/>
          <a:ext cx="10515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883F57-4C8D-4C3F-BE7A-6756C0A5409C}">
      <dsp:nvSpPr>
        <dsp:cNvPr id="0" name=""/>
        <dsp:cNvSpPr/>
      </dsp:nvSpPr>
      <dsp:spPr>
        <a:xfrm>
          <a:off x="0" y="3475186"/>
          <a:ext cx="10515600" cy="694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6. The current period (?- ?)</a:t>
          </a:r>
        </a:p>
      </dsp:txBody>
      <dsp:txXfrm>
        <a:off x="0" y="3475186"/>
        <a:ext cx="10515600" cy="694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B06B-7FA6-46E6-9386-36C9EEB8F4EE}">
      <dsp:nvSpPr>
        <dsp:cNvPr id="0" name=""/>
        <dsp:cNvSpPr/>
      </dsp:nvSpPr>
      <dsp:spPr>
        <a:xfrm>
          <a:off x="1004072" y="0"/>
          <a:ext cx="1004072" cy="1032114"/>
        </a:xfrm>
        <a:prstGeom prst="trapezoid">
          <a:avLst>
            <a:gd name="adj" fmla="val 5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endParaRPr lang="en-IE" sz="6200" kern="1200" dirty="0"/>
        </a:p>
      </dsp:txBody>
      <dsp:txXfrm>
        <a:off x="1004072" y="0"/>
        <a:ext cx="1004072" cy="1032114"/>
      </dsp:txXfrm>
    </dsp:sp>
    <dsp:sp modelId="{73705F75-04AD-478D-A20F-18929F4C8773}">
      <dsp:nvSpPr>
        <dsp:cNvPr id="0" name=""/>
        <dsp:cNvSpPr/>
      </dsp:nvSpPr>
      <dsp:spPr>
        <a:xfrm>
          <a:off x="503100" y="1050403"/>
          <a:ext cx="2008144" cy="1032114"/>
        </a:xfrm>
        <a:prstGeom prst="trapezoid">
          <a:avLst>
            <a:gd name="adj" fmla="val 48641"/>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endParaRPr lang="en-IE" sz="6200" kern="1200" dirty="0"/>
        </a:p>
      </dsp:txBody>
      <dsp:txXfrm>
        <a:off x="854525" y="1050403"/>
        <a:ext cx="1305293" cy="1032114"/>
      </dsp:txXfrm>
    </dsp:sp>
    <dsp:sp modelId="{2AB4E0AE-4024-4F3D-B04C-82F3386A6E83}">
      <dsp:nvSpPr>
        <dsp:cNvPr id="0" name=""/>
        <dsp:cNvSpPr/>
      </dsp:nvSpPr>
      <dsp:spPr>
        <a:xfrm>
          <a:off x="0" y="2064229"/>
          <a:ext cx="3012216" cy="1032114"/>
        </a:xfrm>
        <a:prstGeom prst="trapezoid">
          <a:avLst>
            <a:gd name="adj" fmla="val 48641"/>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endParaRPr lang="en-IE" sz="6200" kern="1200" dirty="0"/>
        </a:p>
      </dsp:txBody>
      <dsp:txXfrm>
        <a:off x="527137" y="2064229"/>
        <a:ext cx="1957940" cy="1032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BA9B6-27D6-4601-B2DB-E301746D06F8}">
      <dsp:nvSpPr>
        <dsp:cNvPr id="0" name=""/>
        <dsp:cNvSpPr/>
      </dsp:nvSpPr>
      <dsp:spPr>
        <a:xfrm>
          <a:off x="333300" y="-23403"/>
          <a:ext cx="3120828" cy="3120828"/>
        </a:xfrm>
        <a:prstGeom prst="circularArrow">
          <a:avLst>
            <a:gd name="adj1" fmla="val 5544"/>
            <a:gd name="adj2" fmla="val 330680"/>
            <a:gd name="adj3" fmla="val 13805207"/>
            <a:gd name="adj4" fmla="val 1736816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9FF69-CE86-47C6-B0D5-636F5ADFCB1B}">
      <dsp:nvSpPr>
        <dsp:cNvPr id="0" name=""/>
        <dsp:cNvSpPr/>
      </dsp:nvSpPr>
      <dsp:spPr>
        <a:xfrm>
          <a:off x="1172279" y="46051"/>
          <a:ext cx="1442870" cy="6195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(Good) Intentions</a:t>
          </a:r>
          <a:endParaRPr lang="en-IE" sz="2200" kern="1200" dirty="0"/>
        </a:p>
      </dsp:txBody>
      <dsp:txXfrm>
        <a:off x="1202523" y="76295"/>
        <a:ext cx="1382382" cy="559057"/>
      </dsp:txXfrm>
    </dsp:sp>
    <dsp:sp modelId="{1EDF3A2C-3F97-4DDD-8555-818F4A56DE01}">
      <dsp:nvSpPr>
        <dsp:cNvPr id="0" name=""/>
        <dsp:cNvSpPr/>
      </dsp:nvSpPr>
      <dsp:spPr>
        <a:xfrm>
          <a:off x="2073280" y="1193387"/>
          <a:ext cx="2135237" cy="698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(Imperfect) implementation</a:t>
          </a:r>
          <a:endParaRPr lang="en-IE" sz="2200" kern="1200" dirty="0"/>
        </a:p>
      </dsp:txBody>
      <dsp:txXfrm>
        <a:off x="2107386" y="1227493"/>
        <a:ext cx="2067025" cy="630452"/>
      </dsp:txXfrm>
    </dsp:sp>
    <dsp:sp modelId="{5A842B83-CAC3-466E-B85A-F847517E1F5F}">
      <dsp:nvSpPr>
        <dsp:cNvPr id="0" name=""/>
        <dsp:cNvSpPr/>
      </dsp:nvSpPr>
      <dsp:spPr>
        <a:xfrm>
          <a:off x="2186566" y="2514188"/>
          <a:ext cx="1719891" cy="5538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(Imperfect) attainment</a:t>
          </a:r>
          <a:endParaRPr lang="en-IE" sz="2200" kern="1200" dirty="0"/>
        </a:p>
      </dsp:txBody>
      <dsp:txXfrm>
        <a:off x="2213603" y="2541225"/>
        <a:ext cx="1665817" cy="499783"/>
      </dsp:txXfrm>
    </dsp:sp>
    <dsp:sp modelId="{D2C0ACAC-0457-47DD-A7DE-43F63FE34AFD}">
      <dsp:nvSpPr>
        <dsp:cNvPr id="0" name=""/>
        <dsp:cNvSpPr/>
      </dsp:nvSpPr>
      <dsp:spPr>
        <a:xfrm>
          <a:off x="154916" y="2466634"/>
          <a:ext cx="1373364" cy="6489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Try again</a:t>
          </a:r>
          <a:endParaRPr lang="en-IE" sz="2200" kern="1200" dirty="0"/>
        </a:p>
      </dsp:txBody>
      <dsp:txXfrm>
        <a:off x="186596" y="2498314"/>
        <a:ext cx="1310004" cy="585609"/>
      </dsp:txXfrm>
    </dsp:sp>
    <dsp:sp modelId="{CBF4409B-E7E2-458E-B28F-CD1CD25F95CA}">
      <dsp:nvSpPr>
        <dsp:cNvPr id="0" name=""/>
        <dsp:cNvSpPr/>
      </dsp:nvSpPr>
      <dsp:spPr>
        <a:xfrm>
          <a:off x="-237239" y="1204675"/>
          <a:ext cx="1897178" cy="694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Fail again, fail better??</a:t>
          </a:r>
          <a:endParaRPr lang="en-IE" sz="2200" kern="1200" dirty="0"/>
        </a:p>
      </dsp:txBody>
      <dsp:txXfrm>
        <a:off x="-203333" y="1238581"/>
        <a:ext cx="1829366" cy="6267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486" cy="34366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34487" y="0"/>
            <a:ext cx="4310486" cy="343666"/>
          </a:xfrm>
          <a:prstGeom prst="rect">
            <a:avLst/>
          </a:prstGeom>
        </p:spPr>
        <p:txBody>
          <a:bodyPr vert="horz" lIns="91440" tIns="45720" rIns="91440" bIns="45720" rtlCol="0"/>
          <a:lstStyle>
            <a:lvl1pPr algn="r">
              <a:defRPr sz="1200"/>
            </a:lvl1pPr>
          </a:lstStyle>
          <a:p>
            <a:fld id="{4FACF1D0-5D11-4FDC-BC31-95B3CF4941D7}" type="datetimeFigureOut">
              <a:rPr lang="en-GB" smtClean="0"/>
              <a:t>15/03/2026</a:t>
            </a:fld>
            <a:endParaRPr lang="en-GB"/>
          </a:p>
        </p:txBody>
      </p:sp>
      <p:sp>
        <p:nvSpPr>
          <p:cNvPr id="4" name="Footer Placeholder 3"/>
          <p:cNvSpPr>
            <a:spLocks noGrp="1"/>
          </p:cNvSpPr>
          <p:nvPr>
            <p:ph type="ftr" sz="quarter" idx="2"/>
          </p:nvPr>
        </p:nvSpPr>
        <p:spPr>
          <a:xfrm>
            <a:off x="0" y="6514334"/>
            <a:ext cx="4310486" cy="3436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34487" y="6514334"/>
            <a:ext cx="4310486" cy="343666"/>
          </a:xfrm>
          <a:prstGeom prst="rect">
            <a:avLst/>
          </a:prstGeom>
        </p:spPr>
        <p:txBody>
          <a:bodyPr vert="horz" lIns="91440" tIns="45720" rIns="91440" bIns="45720" rtlCol="0" anchor="b"/>
          <a:lstStyle>
            <a:lvl1pPr algn="r">
              <a:defRPr sz="1200"/>
            </a:lvl1pPr>
          </a:lstStyle>
          <a:p>
            <a:fld id="{1EA42A3C-17F6-40A7-ACA6-3A3A16594909}" type="slidenum">
              <a:rPr lang="en-GB" smtClean="0"/>
              <a:t>‹#›</a:t>
            </a:fld>
            <a:endParaRPr lang="en-GB"/>
          </a:p>
        </p:txBody>
      </p:sp>
    </p:spTree>
    <p:extLst>
      <p:ext uri="{BB962C8B-B14F-4D97-AF65-F5344CB8AC3E}">
        <p14:creationId xmlns:p14="http://schemas.microsoft.com/office/powerpoint/2010/main" val="390361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87638"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433016" y="3257550"/>
            <a:ext cx="7119352"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8735959" y="6515100"/>
            <a:ext cx="1211316" cy="342900"/>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63301/tme.v15i1.188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mathscify.or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rdcsciencemathematics.weebly.com"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2000" cy="2571750"/>
          </a:xfrm>
        </p:spPr>
      </p:sp>
      <p:sp>
        <p:nvSpPr>
          <p:cNvPr id="3" name="Notes Placeholder 2"/>
          <p:cNvSpPr>
            <a:spLocks noGrp="1"/>
          </p:cNvSpPr>
          <p:nvPr>
            <p:ph type="body" idx="1"/>
          </p:nvPr>
        </p:nvSpPr>
        <p:spPr/>
        <p:txBody>
          <a:bodyPr/>
          <a:lstStyle/>
          <a:p>
            <a:r>
              <a:rPr lang="en-GB" dirty="0"/>
              <a:t>[NOTE: the approximate script for the presentation is included in the notes, with emphasis to aid delivery.]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Thank you, Agnieszka! I am honoured to be invited to present this webinar as part of the Association’s jubilee celebration.</a:t>
            </a:r>
            <a:endParaRPr lang="en-IE" sz="1200" kern="1200" dirty="0">
              <a:solidFill>
                <a:schemeClr val="tx1"/>
              </a:solidFill>
              <a:effectLst/>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425941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CFB5E-62FE-46ED-EF0B-429452F46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1EA2C-7F66-F471-67AE-EB04A0A1C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6BB8C-35F3-DB38-BDAB-68B6441E6F0C}"/>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So let’s think about what was happening in </a:t>
            </a:r>
            <a:r>
              <a:rPr lang="en-GB" sz="1200" b="1" kern="1200" dirty="0">
                <a:solidFill>
                  <a:schemeClr val="tx1"/>
                </a:solidFill>
                <a:effectLst/>
                <a:latin typeface="+mn-lt"/>
                <a:ea typeface="+mn-ea"/>
                <a:cs typeface="Arial" panose="020B0604020202020204" pitchFamily="34" charset="0"/>
              </a:rPr>
              <a:t>mathematics education</a:t>
            </a:r>
            <a:r>
              <a:rPr lang="en-GB" sz="1200" kern="1200" dirty="0">
                <a:solidFill>
                  <a:schemeClr val="tx1"/>
                </a:solidFill>
                <a:effectLst/>
                <a:latin typeface="+mn-lt"/>
                <a:ea typeface="+mn-ea"/>
                <a:cs typeface="Arial" panose="020B0604020202020204" pitchFamily="34" charset="0"/>
              </a:rPr>
              <a:t> around the time that ATEE was founded. The </a:t>
            </a:r>
            <a:r>
              <a:rPr lang="en-GB" sz="1200" b="1" i="1" kern="1200" dirty="0">
                <a:solidFill>
                  <a:schemeClr val="tx1"/>
                </a:solidFill>
                <a:effectLst/>
                <a:latin typeface="+mn-lt"/>
                <a:ea typeface="+mn-ea"/>
                <a:cs typeface="Arial" panose="020B0604020202020204" pitchFamily="34" charset="0"/>
              </a:rPr>
              <a:t>pendulum was swinging away from modern mathematics</a:t>
            </a:r>
            <a:r>
              <a:rPr lang="en-GB" sz="1200" kern="1200" dirty="0">
                <a:solidFill>
                  <a:schemeClr val="tx1"/>
                </a:solidFill>
                <a:effectLst/>
                <a:latin typeface="+mn-lt"/>
                <a:ea typeface="+mn-ea"/>
                <a:cs typeface="Arial" panose="020B0604020202020204" pitchFamily="34" charset="0"/>
              </a:rPr>
              <a:t>, which hadn’t worked as intended. A prominent debate was about whether mathematics was a </a:t>
            </a:r>
            <a:r>
              <a:rPr lang="en-GB" sz="1200" i="1" kern="1200" dirty="0">
                <a:solidFill>
                  <a:schemeClr val="tx1"/>
                </a:solidFill>
                <a:effectLst/>
                <a:latin typeface="+mn-lt"/>
                <a:ea typeface="+mn-ea"/>
                <a:cs typeface="Arial" panose="020B0604020202020204" pitchFamily="34" charset="0"/>
              </a:rPr>
              <a:t>product</a:t>
            </a:r>
            <a:r>
              <a:rPr lang="en-GB" sz="1200" kern="1200" dirty="0">
                <a:solidFill>
                  <a:schemeClr val="tx1"/>
                </a:solidFill>
                <a:effectLst/>
                <a:latin typeface="+mn-lt"/>
                <a:ea typeface="+mn-ea"/>
                <a:cs typeface="Arial" panose="020B0604020202020204" pitchFamily="34" charset="0"/>
              </a:rPr>
              <a:t> – wonderfully and eternally true, or perhaps a collection of arbitrary rules that were found in school textbooks – or whether it was a</a:t>
            </a:r>
            <a:r>
              <a:rPr lang="en-GB" sz="1200" i="1" kern="1200" dirty="0">
                <a:solidFill>
                  <a:schemeClr val="tx1"/>
                </a:solidFill>
                <a:effectLst/>
                <a:latin typeface="+mn-lt"/>
                <a:ea typeface="+mn-ea"/>
                <a:cs typeface="Arial" panose="020B0604020202020204" pitchFamily="34" charset="0"/>
              </a:rPr>
              <a:t> process</a:t>
            </a:r>
            <a:r>
              <a:rPr lang="en-GB" sz="1200" kern="1200" dirty="0">
                <a:solidFill>
                  <a:schemeClr val="tx1"/>
                </a:solidFill>
                <a:effectLst/>
                <a:latin typeface="+mn-lt"/>
                <a:ea typeface="+mn-ea"/>
                <a:cs typeface="Arial" panose="020B0604020202020204" pitchFamily="34" charset="0"/>
              </a:rPr>
              <a:t>: something that mathematicians did. </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Regarding </a:t>
            </a:r>
            <a:r>
              <a:rPr lang="en-GB" sz="1200" b="1" kern="1200" dirty="0">
                <a:solidFill>
                  <a:schemeClr val="tx1"/>
                </a:solidFill>
                <a:effectLst/>
                <a:latin typeface="+mn-lt"/>
                <a:ea typeface="+mn-ea"/>
                <a:cs typeface="Arial" panose="020B0604020202020204" pitchFamily="34" charset="0"/>
              </a:rPr>
              <a:t>product</a:t>
            </a:r>
            <a:r>
              <a:rPr lang="en-GB" sz="1200" kern="1200" dirty="0">
                <a:solidFill>
                  <a:schemeClr val="tx1"/>
                </a:solidFill>
                <a:effectLst/>
                <a:latin typeface="+mn-lt"/>
                <a:ea typeface="+mn-ea"/>
                <a:cs typeface="Arial" panose="020B0604020202020204" pitchFamily="34" charset="0"/>
              </a:rPr>
              <a:t>, in the USA there was a strong move “back to the basics”, focusing on things not well learnt in the “modern” period: </a:t>
            </a:r>
            <a:r>
              <a:rPr lang="en-GB" sz="1200" i="1" kern="1200" dirty="0">
                <a:solidFill>
                  <a:schemeClr val="tx1"/>
                </a:solidFill>
                <a:effectLst/>
                <a:latin typeface="+mn-lt"/>
                <a:ea typeface="+mn-ea"/>
                <a:cs typeface="Arial" panose="020B0604020202020204" pitchFamily="34" charset="0"/>
              </a:rPr>
              <a:t>drill-and-practice</a:t>
            </a:r>
            <a:r>
              <a:rPr lang="en-GB" sz="1200" kern="1200" dirty="0">
                <a:solidFill>
                  <a:schemeClr val="tx1"/>
                </a:solidFill>
                <a:effectLst/>
                <a:latin typeface="+mn-lt"/>
                <a:ea typeface="+mn-ea"/>
                <a:cs typeface="Arial" panose="020B0604020202020204" pitchFamily="34" charset="0"/>
              </a:rPr>
              <a:t> approaches informed by behaviourism. By contrast, some people in England and Wales focused on </a:t>
            </a:r>
            <a:r>
              <a:rPr lang="en-GB" sz="1200" b="1" kern="1200" dirty="0">
                <a:solidFill>
                  <a:schemeClr val="tx1"/>
                </a:solidFill>
                <a:effectLst/>
                <a:latin typeface="+mn-lt"/>
                <a:ea typeface="+mn-ea"/>
                <a:cs typeface="Arial" panose="020B0604020202020204" pitchFamily="34" charset="0"/>
              </a:rPr>
              <a:t>process</a:t>
            </a:r>
            <a:r>
              <a:rPr lang="en-GB" sz="1200" kern="1200" dirty="0">
                <a:solidFill>
                  <a:schemeClr val="tx1"/>
                </a:solidFill>
                <a:effectLst/>
                <a:latin typeface="+mn-lt"/>
                <a:ea typeface="+mn-ea"/>
                <a:cs typeface="Arial" panose="020B0604020202020204" pitchFamily="34" charset="0"/>
              </a:rPr>
              <a:t>: students doing </a:t>
            </a:r>
            <a:r>
              <a:rPr lang="en-GB" sz="1200" i="1" kern="1200" dirty="0">
                <a:solidFill>
                  <a:schemeClr val="tx1"/>
                </a:solidFill>
                <a:effectLst/>
                <a:latin typeface="+mn-lt"/>
                <a:ea typeface="+mn-ea"/>
                <a:cs typeface="Arial" panose="020B0604020202020204" pitchFamily="34" charset="0"/>
              </a:rPr>
              <a:t>investigations</a:t>
            </a:r>
            <a:r>
              <a:rPr lang="en-GB" sz="1200" kern="1200" dirty="0">
                <a:solidFill>
                  <a:schemeClr val="tx1"/>
                </a:solidFill>
                <a:effectLst/>
                <a:latin typeface="+mn-lt"/>
                <a:ea typeface="+mn-ea"/>
                <a:cs typeface="Arial" panose="020B0604020202020204" pitchFamily="34" charset="0"/>
              </a:rPr>
              <a:t>, </a:t>
            </a:r>
            <a:r>
              <a:rPr lang="en-GB" sz="1200" i="1" kern="1200" dirty="0">
                <a:solidFill>
                  <a:schemeClr val="tx1"/>
                </a:solidFill>
                <a:effectLst/>
                <a:latin typeface="+mn-lt"/>
                <a:ea typeface="+mn-ea"/>
                <a:cs typeface="Arial" panose="020B0604020202020204" pitchFamily="34" charset="0"/>
              </a:rPr>
              <a:t>acting like mathematicians</a:t>
            </a:r>
            <a:r>
              <a:rPr lang="en-GB" sz="1200" kern="1200" dirty="0">
                <a:solidFill>
                  <a:schemeClr val="tx1"/>
                </a:solidFill>
                <a:effectLst/>
                <a:latin typeface="+mn-lt"/>
                <a:ea typeface="+mn-ea"/>
                <a:cs typeface="Arial" panose="020B0604020202020204" pitchFamily="34" charset="0"/>
              </a:rPr>
              <a:t>. The pictures show an archetypal one where the challenge is to exchange the two sets of pegs (or frogs, in some versions) according to certain rules … and to do it for different numbers of pegs, eventually making a conjecture and perhaps proving a general rule for the number of moves needed. </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375B1FD9-9DA3-4AE6-CADC-78242D7413D0}"/>
              </a:ext>
            </a:extLst>
          </p:cNvPr>
          <p:cNvSpPr>
            <a:spLocks noGrp="1"/>
          </p:cNvSpPr>
          <p:nvPr>
            <p:ph type="sldNum" sz="quarter" idx="5"/>
          </p:nvPr>
        </p:nvSpPr>
        <p:spPr/>
        <p:txBody>
          <a:bodyPr/>
          <a:lstStyle/>
          <a:p>
            <a:fld id="{49DD4D23-C98A-435E-AE88-9061F8349B02}" type="slidenum">
              <a:rPr lang="en-GB" smtClean="0"/>
              <a:pPr/>
              <a:t>12</a:t>
            </a:fld>
            <a:endParaRPr lang="en-GB"/>
          </a:p>
        </p:txBody>
      </p:sp>
    </p:spTree>
    <p:extLst>
      <p:ext uri="{BB962C8B-B14F-4D97-AF65-F5344CB8AC3E}">
        <p14:creationId xmlns:p14="http://schemas.microsoft.com/office/powerpoint/2010/main" val="115800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From the early 1980s, I pick out three </a:t>
            </a:r>
            <a:r>
              <a:rPr lang="en-GB" sz="1200" b="1" kern="1200" dirty="0">
                <a:solidFill>
                  <a:schemeClr val="tx1"/>
                </a:solidFill>
                <a:effectLst/>
                <a:latin typeface="+mn-lt"/>
                <a:ea typeface="+mn-ea"/>
                <a:cs typeface="Arial" panose="020B0604020202020204" pitchFamily="34" charset="0"/>
              </a:rPr>
              <a:t>seminal publications</a:t>
            </a:r>
            <a:r>
              <a:rPr lang="en-GB" sz="1200" kern="1200" dirty="0">
                <a:solidFill>
                  <a:schemeClr val="tx1"/>
                </a:solidFill>
                <a:effectLst/>
                <a:latin typeface="+mn-lt"/>
                <a:ea typeface="+mn-ea"/>
                <a:cs typeface="Arial" panose="020B0604020202020204" pitchFamily="34" charset="0"/>
              </a:rPr>
              <a:t>. In terms of </a:t>
            </a:r>
            <a:r>
              <a:rPr lang="en-GB" sz="1200" i="1" kern="1200" dirty="0">
                <a:solidFill>
                  <a:schemeClr val="tx1"/>
                </a:solidFill>
                <a:effectLst/>
                <a:latin typeface="+mn-lt"/>
                <a:ea typeface="+mn-ea"/>
                <a:cs typeface="Arial" panose="020B0604020202020204" pitchFamily="34" charset="0"/>
              </a:rPr>
              <a:t>process and activity</a:t>
            </a:r>
            <a:r>
              <a:rPr lang="en-GB" sz="1200" kern="1200" dirty="0">
                <a:solidFill>
                  <a:schemeClr val="tx1"/>
                </a:solidFill>
                <a:effectLst/>
                <a:latin typeface="+mn-lt"/>
                <a:ea typeface="+mn-ea"/>
                <a:cs typeface="Arial" panose="020B0604020202020204" pitchFamily="34" charset="0"/>
              </a:rPr>
              <a:t>, a highlight was a 1982 book on “thinking mathematically” … expressed by the third author – John Mason – in an article I now can’t find, indulging in “the gentle art of </a:t>
            </a:r>
            <a:r>
              <a:rPr lang="en-GB" sz="1200" kern="1200" dirty="0" err="1">
                <a:solidFill>
                  <a:schemeClr val="tx1"/>
                </a:solidFill>
                <a:effectLst/>
                <a:latin typeface="+mn-lt"/>
                <a:ea typeface="+mn-ea"/>
                <a:cs typeface="Arial" panose="020B0604020202020204" pitchFamily="34" charset="0"/>
              </a:rPr>
              <a:t>mathematicking</a:t>
            </a:r>
            <a:r>
              <a:rPr lang="en-GB" sz="1200" kern="1200" dirty="0">
                <a:solidFill>
                  <a:schemeClr val="tx1"/>
                </a:solidFill>
                <a:effectLst/>
                <a:latin typeface="+mn-lt"/>
                <a:ea typeface="+mn-ea"/>
                <a:cs typeface="Arial" panose="020B0604020202020204" pitchFamily="34" charset="0"/>
              </a:rPr>
              <a:t>.”</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Alongside this came insights on </a:t>
            </a:r>
            <a:r>
              <a:rPr lang="en-GB" sz="1200" i="1" kern="1200" dirty="0">
                <a:solidFill>
                  <a:schemeClr val="tx1"/>
                </a:solidFill>
                <a:effectLst/>
                <a:latin typeface="+mn-lt"/>
                <a:ea typeface="+mn-ea"/>
                <a:cs typeface="Arial" panose="020B0604020202020204" pitchFamily="34" charset="0"/>
              </a:rPr>
              <a:t>learning mathematics</a:t>
            </a:r>
            <a:r>
              <a:rPr lang="en-GB" sz="1200" kern="1200" dirty="0">
                <a:solidFill>
                  <a:schemeClr val="tx1"/>
                </a:solidFill>
                <a:effectLst/>
                <a:latin typeface="+mn-lt"/>
                <a:ea typeface="+mn-ea"/>
                <a:cs typeface="Arial" panose="020B0604020202020204" pitchFamily="34" charset="0"/>
              </a:rPr>
              <a:t>. Richard Skemp’s seminal paper – published in England in 1976 (the year of ATEE’s birth) and republished in the USA the following year – distinguished two forms of understanding (relational and instrumental): understanding </a:t>
            </a:r>
            <a:r>
              <a:rPr lang="en-GB" sz="1200" b="1" kern="1200" dirty="0">
                <a:solidFill>
                  <a:schemeClr val="tx1"/>
                </a:solidFill>
                <a:effectLst/>
                <a:latin typeface="+mn-lt"/>
                <a:ea typeface="+mn-ea"/>
                <a:cs typeface="Arial" panose="020B0604020202020204" pitchFamily="34" charset="0"/>
              </a:rPr>
              <a:t>why</a:t>
            </a:r>
            <a:r>
              <a:rPr lang="en-GB" sz="1200" kern="1200" dirty="0">
                <a:solidFill>
                  <a:schemeClr val="tx1"/>
                </a:solidFill>
                <a:effectLst/>
                <a:latin typeface="+mn-lt"/>
                <a:ea typeface="+mn-ea"/>
                <a:cs typeface="Arial" panose="020B0604020202020204" pitchFamily="34" charset="0"/>
              </a:rPr>
              <a:t> – seeing the connections and relationships – and understanding </a:t>
            </a:r>
            <a:r>
              <a:rPr lang="en-GB" sz="1200" b="1" kern="1200" dirty="0">
                <a:solidFill>
                  <a:schemeClr val="tx1"/>
                </a:solidFill>
                <a:effectLst/>
                <a:latin typeface="+mn-lt"/>
                <a:ea typeface="+mn-ea"/>
                <a:cs typeface="Arial" panose="020B0604020202020204" pitchFamily="34" charset="0"/>
              </a:rPr>
              <a:t>how</a:t>
            </a:r>
            <a:r>
              <a:rPr lang="en-GB" sz="1200" kern="1200" dirty="0">
                <a:solidFill>
                  <a:schemeClr val="tx1"/>
                </a:solidFill>
                <a:effectLst/>
                <a:latin typeface="+mn-lt"/>
                <a:ea typeface="+mn-ea"/>
                <a:cs typeface="Arial" panose="020B0604020202020204" pitchFamily="34" charset="0"/>
              </a:rPr>
              <a:t>, knowing what to do but in isolation. And regarding </a:t>
            </a:r>
            <a:r>
              <a:rPr lang="en-GB" sz="1200" i="1" kern="1200" dirty="0">
                <a:solidFill>
                  <a:schemeClr val="tx1"/>
                </a:solidFill>
                <a:effectLst/>
                <a:latin typeface="+mn-lt"/>
                <a:ea typeface="+mn-ea"/>
                <a:cs typeface="Arial" panose="020B0604020202020204" pitchFamily="34" charset="0"/>
              </a:rPr>
              <a:t>curriculum and assessment</a:t>
            </a:r>
            <a:r>
              <a:rPr lang="en-GB" sz="1200" kern="1200" dirty="0">
                <a:solidFill>
                  <a:schemeClr val="tx1"/>
                </a:solidFill>
                <a:effectLst/>
                <a:latin typeface="+mn-lt"/>
                <a:ea typeface="+mn-ea"/>
                <a:cs typeface="Arial" panose="020B0604020202020204" pitchFamily="34" charset="0"/>
              </a:rPr>
              <a:t>, a key publication was the 1982 Cockcroft Report, addressing England &amp; Wales but influential much more widely in the middle of the 1980s. [And even now – it hasn’t gone away, you know….]</a:t>
            </a:r>
            <a:endParaRPr lang="en-IE" sz="1200" kern="1200" dirty="0">
              <a:solidFill>
                <a:schemeClr val="tx1"/>
              </a:solidFill>
              <a:effectLst/>
              <a:latin typeface="+mn-lt"/>
              <a:ea typeface="+mn-ea"/>
              <a:cs typeface="Arial" panose="020B0604020202020204" pitchFamily="34" charset="0"/>
            </a:endParaRPr>
          </a:p>
          <a:p>
            <a:endParaRPr lang="en-GB" sz="1800" b="0" i="0" kern="1200" dirty="0">
              <a:solidFill>
                <a:schemeClr val="tx1"/>
              </a:solidFill>
              <a:effectLst/>
              <a:latin typeface="+mn-lt"/>
              <a:ea typeface="+mn-ea"/>
              <a:cs typeface="Arial" panose="020B0604020202020204" pitchFamily="34" charset="0"/>
            </a:endParaRPr>
          </a:p>
          <a:p>
            <a:r>
              <a:rPr lang="en-GB" sz="1800" b="0" i="0" kern="1200" dirty="0">
                <a:solidFill>
                  <a:schemeClr val="tx1"/>
                </a:solidFill>
                <a:effectLst/>
                <a:latin typeface="+mn-lt"/>
                <a:ea typeface="+mn-ea"/>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effectLst/>
              </a:rPr>
              <a:t>Cockcroft, W. H. (1982)</a:t>
            </a:r>
            <a:r>
              <a:rPr lang="en-GB" sz="1800" b="0" i="0" kern="1200" dirty="0">
                <a:solidFill>
                  <a:schemeClr val="tx1"/>
                </a:solidFill>
                <a:effectLst/>
                <a:latin typeface="+mn-lt"/>
                <a:ea typeface="+mn-ea"/>
                <a:cs typeface="Arial" panose="020B0604020202020204" pitchFamily="34" charset="0"/>
              </a:rPr>
              <a:t>. </a:t>
            </a:r>
            <a:r>
              <a:rPr lang="en-GB" sz="1800" b="0" i="1" kern="1200" dirty="0">
                <a:solidFill>
                  <a:schemeClr val="tx1"/>
                </a:solidFill>
                <a:effectLst/>
                <a:latin typeface="+mn-lt"/>
                <a:ea typeface="+mn-ea"/>
                <a:cs typeface="Arial" panose="020B0604020202020204" pitchFamily="34" charset="0"/>
              </a:rPr>
              <a:t>Mathematics counts: Report of the Committee of Inquiry into the Teaching of Mathematics in Schools</a:t>
            </a:r>
            <a:r>
              <a:rPr lang="en-GB" sz="1800" b="0" i="0" kern="1200" dirty="0">
                <a:solidFill>
                  <a:schemeClr val="tx1"/>
                </a:solidFill>
                <a:effectLst/>
                <a:latin typeface="+mn-lt"/>
                <a:ea typeface="+mn-ea"/>
                <a:cs typeface="Arial" panose="020B0604020202020204" pitchFamily="34" charset="0"/>
              </a:rPr>
              <a:t>. Her Majesty's Stationery Office (HMSO).</a:t>
            </a:r>
            <a:endParaRPr lang="en-GB" sz="2800" b="0" i="0" kern="1200" dirty="0">
              <a:solidFill>
                <a:schemeClr val="tx1"/>
              </a:solidFill>
              <a:effectLst/>
              <a:latin typeface="+mn-lt"/>
              <a:ea typeface="+mn-ea"/>
              <a:cs typeface="Arial" panose="020B0604020202020204" pitchFamily="34" charset="0"/>
            </a:endParaRPr>
          </a:p>
          <a:p>
            <a:r>
              <a:rPr lang="en-GB" sz="1800" b="0" i="0" kern="1200" dirty="0">
                <a:solidFill>
                  <a:schemeClr val="tx1"/>
                </a:solidFill>
                <a:effectLst/>
                <a:latin typeface="+mn-lt"/>
                <a:ea typeface="+mn-ea"/>
                <a:cs typeface="Arial" panose="020B0604020202020204" pitchFamily="34" charset="0"/>
              </a:rPr>
              <a:t>Skemp, R. R. (1976). Relational understanding and instrumental understanding. </a:t>
            </a:r>
            <a:r>
              <a:rPr lang="en-GB" sz="1800" b="0" i="1" kern="1200" dirty="0">
                <a:solidFill>
                  <a:schemeClr val="tx1"/>
                </a:solidFill>
                <a:effectLst/>
                <a:latin typeface="+mn-lt"/>
                <a:ea typeface="+mn-ea"/>
                <a:cs typeface="Arial" panose="020B0604020202020204" pitchFamily="34" charset="0"/>
              </a:rPr>
              <a:t>Mathematics Teaching</a:t>
            </a:r>
            <a:r>
              <a:rPr lang="en-GB" sz="1800" b="0" i="0" kern="1200" dirty="0">
                <a:solidFill>
                  <a:schemeClr val="tx1"/>
                </a:solidFill>
                <a:effectLst/>
                <a:latin typeface="+mn-lt"/>
                <a:ea typeface="+mn-ea"/>
                <a:cs typeface="Arial" panose="020B0604020202020204" pitchFamily="34" charset="0"/>
              </a:rPr>
              <a:t>, </a:t>
            </a:r>
            <a:r>
              <a:rPr lang="en-GB" sz="1800" b="0" i="1" kern="1200" dirty="0">
                <a:solidFill>
                  <a:schemeClr val="tx1"/>
                </a:solidFill>
                <a:effectLst/>
                <a:latin typeface="+mn-lt"/>
                <a:ea typeface="+mn-ea"/>
                <a:cs typeface="Arial" panose="020B0604020202020204" pitchFamily="34" charset="0"/>
              </a:rPr>
              <a:t>77</a:t>
            </a:r>
            <a:r>
              <a:rPr lang="en-GB" sz="1800" b="0" i="0" kern="1200" dirty="0">
                <a:solidFill>
                  <a:schemeClr val="tx1"/>
                </a:solidFill>
                <a:effectLst/>
                <a:latin typeface="+mn-lt"/>
                <a:ea typeface="+mn-ea"/>
                <a:cs typeface="Arial" panose="020B0604020202020204" pitchFamily="34" charset="0"/>
              </a:rPr>
              <a:t>(1), 20-26.</a:t>
            </a:r>
          </a:p>
          <a:p>
            <a:r>
              <a:rPr lang="en-GB" sz="1800" b="0" i="0" kern="1200" dirty="0">
                <a:solidFill>
                  <a:schemeClr val="tx1"/>
                </a:solidFill>
                <a:effectLst/>
                <a:latin typeface="+mn-lt"/>
                <a:ea typeface="+mn-ea"/>
                <a:cs typeface="Arial" panose="020B0604020202020204" pitchFamily="34" charset="0"/>
              </a:rPr>
              <a:t>Stacey, K., Burton, L., &amp; Mason, J. (1982). </a:t>
            </a:r>
            <a:r>
              <a:rPr lang="en-GB" sz="1800" b="0" i="1" kern="1200" dirty="0">
                <a:solidFill>
                  <a:schemeClr val="tx1"/>
                </a:solidFill>
                <a:effectLst/>
                <a:latin typeface="+mn-lt"/>
                <a:ea typeface="+mn-ea"/>
                <a:cs typeface="Arial" panose="020B0604020202020204" pitchFamily="34" charset="0"/>
              </a:rPr>
              <a:t>Thinking mathematically</a:t>
            </a:r>
            <a:r>
              <a:rPr lang="en-GB" sz="1800" b="0" i="0" kern="1200" dirty="0">
                <a:solidFill>
                  <a:schemeClr val="tx1"/>
                </a:solidFill>
                <a:effectLst/>
                <a:latin typeface="+mn-lt"/>
                <a:ea typeface="+mn-ea"/>
                <a:cs typeface="Arial" panose="020B0604020202020204" pitchFamily="34" charset="0"/>
              </a:rPr>
              <a:t>. Addison-Wesley.</a:t>
            </a:r>
          </a:p>
          <a:p>
            <a:r>
              <a:rPr lang="en-GB" sz="1800" b="0" i="0" kern="1200" dirty="0">
                <a:solidFill>
                  <a:schemeClr val="tx1"/>
                </a:solidFill>
                <a:effectLst/>
                <a:latin typeface="+mn-lt"/>
                <a:ea typeface="+mn-ea"/>
                <a:cs typeface="Arial" panose="020B0604020202020204" pitchFamily="34" charset="0"/>
              </a:rPr>
              <a:t>The image is from: </a:t>
            </a:r>
            <a:r>
              <a:rPr lang="en-IE" sz="1200" b="0" i="0" kern="1200" dirty="0">
                <a:solidFill>
                  <a:schemeClr val="tx1"/>
                </a:solidFill>
                <a:effectLst/>
                <a:latin typeface="+mn-lt"/>
                <a:ea typeface="+mn-ea"/>
                <a:cs typeface="Arial" panose="020B0604020202020204" pitchFamily="34" charset="0"/>
              </a:rPr>
              <a:t>Wehry, S., &amp; Goudy, L. (2006). Concept mapping in middle school mathematics. In A. J. Cañas &amp; J. D. Novak (Eds.), </a:t>
            </a:r>
            <a:r>
              <a:rPr lang="en-IE" sz="1200" b="0" i="1" kern="1200" dirty="0">
                <a:solidFill>
                  <a:schemeClr val="tx1"/>
                </a:solidFill>
                <a:effectLst/>
                <a:latin typeface="+mn-lt"/>
                <a:ea typeface="+mn-ea"/>
                <a:cs typeface="Arial" panose="020B0604020202020204" pitchFamily="34" charset="0"/>
              </a:rPr>
              <a:t>Proceedings of the Second Conference on Concept Mapping. San José, Costa Rica</a:t>
            </a:r>
            <a:r>
              <a:rPr lang="en-IE" sz="1200" b="0" i="0" kern="1200" dirty="0">
                <a:solidFill>
                  <a:schemeClr val="tx1"/>
                </a:solidFill>
                <a:effectLst/>
                <a:latin typeface="+mn-lt"/>
                <a:ea typeface="+mn-ea"/>
                <a:cs typeface="Arial" panose="020B0604020202020204" pitchFamily="34" charset="0"/>
              </a:rPr>
              <a:t> (pp. 66-69).</a:t>
            </a:r>
            <a:endParaRPr lang="en-IE"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DD4D23-C98A-435E-AE88-9061F8349B02}" type="slidenum">
              <a:rPr lang="en-GB" smtClean="0"/>
              <a:pPr/>
              <a:t>13</a:t>
            </a:fld>
            <a:endParaRPr lang="en-GB"/>
          </a:p>
        </p:txBody>
      </p:sp>
    </p:spTree>
    <p:extLst>
      <p:ext uri="{BB962C8B-B14F-4D97-AF65-F5344CB8AC3E}">
        <p14:creationId xmlns:p14="http://schemas.microsoft.com/office/powerpoint/2010/main" val="356538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69DC-B336-948C-AB64-FDDF3193E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FC9B0-087A-5931-62AC-1D968B626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95A0B-A675-3EED-419A-7A083B223267}"/>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Turning to the </a:t>
            </a:r>
            <a:r>
              <a:rPr lang="en-GB" sz="1200" b="1" kern="1200" dirty="0">
                <a:solidFill>
                  <a:schemeClr val="tx1"/>
                </a:solidFill>
                <a:effectLst/>
                <a:latin typeface="+mn-lt"/>
                <a:ea typeface="+mn-ea"/>
                <a:cs typeface="Arial" panose="020B0604020202020204" pitchFamily="34" charset="0"/>
              </a:rPr>
              <a:t>science story</a:t>
            </a:r>
            <a:r>
              <a:rPr lang="en-GB" sz="1200" kern="1200" dirty="0">
                <a:solidFill>
                  <a:schemeClr val="tx1"/>
                </a:solidFill>
                <a:effectLst/>
                <a:latin typeface="+mn-lt"/>
                <a:ea typeface="+mn-ea"/>
                <a:cs typeface="Arial" panose="020B0604020202020204" pitchFamily="34" charset="0"/>
              </a:rPr>
              <a:t>, I have to backtrack a bit to set the scene. In the 1960s, there was a groundbreaking science education project – </a:t>
            </a:r>
            <a:r>
              <a:rPr lang="en-GB" sz="1200" b="1" kern="1200" dirty="0">
                <a:solidFill>
                  <a:schemeClr val="tx1"/>
                </a:solidFill>
                <a:effectLst/>
                <a:latin typeface="+mn-lt"/>
                <a:ea typeface="+mn-ea"/>
                <a:cs typeface="Arial" panose="020B0604020202020204" pitchFamily="34" charset="0"/>
              </a:rPr>
              <a:t>Nuffield Science</a:t>
            </a:r>
            <a:r>
              <a:rPr lang="en-GB" sz="1200" kern="1200" dirty="0">
                <a:solidFill>
                  <a:schemeClr val="tx1"/>
                </a:solidFill>
                <a:effectLst/>
                <a:latin typeface="+mn-lt"/>
                <a:ea typeface="+mn-ea"/>
                <a:cs typeface="Arial" panose="020B0604020202020204" pitchFamily="34" charset="0"/>
              </a:rPr>
              <a:t> – that promoted a discovery learning approach. Via use of “</a:t>
            </a:r>
            <a:r>
              <a:rPr lang="en-GB" sz="1200" i="1" kern="1200" dirty="0">
                <a:solidFill>
                  <a:schemeClr val="tx1"/>
                </a:solidFill>
                <a:effectLst/>
                <a:latin typeface="+mn-lt"/>
                <a:ea typeface="+mn-ea"/>
                <a:cs typeface="Arial" panose="020B0604020202020204" pitchFamily="34" charset="0"/>
              </a:rPr>
              <a:t>the</a:t>
            </a:r>
            <a:r>
              <a:rPr lang="en-GB" sz="1200" kern="1200" dirty="0">
                <a:solidFill>
                  <a:schemeClr val="tx1"/>
                </a:solidFill>
                <a:effectLst/>
                <a:latin typeface="+mn-lt"/>
                <a:ea typeface="+mn-ea"/>
                <a:cs typeface="Arial" panose="020B0604020202020204" pitchFamily="34" charset="0"/>
              </a:rPr>
              <a:t>” scientific method, students would discover scientific “</a:t>
            </a:r>
            <a:r>
              <a:rPr lang="en-GB" sz="1200" i="1" kern="1200" dirty="0">
                <a:solidFill>
                  <a:schemeClr val="tx1"/>
                </a:solidFill>
                <a:effectLst/>
                <a:latin typeface="+mn-lt"/>
                <a:ea typeface="+mn-ea"/>
                <a:cs typeface="Arial" panose="020B0604020202020204" pitchFamily="34" charset="0"/>
              </a:rPr>
              <a:t>truths</a:t>
            </a:r>
            <a:r>
              <a:rPr lang="en-GB" sz="1200" kern="1200" dirty="0">
                <a:solidFill>
                  <a:schemeClr val="tx1"/>
                </a:solidFill>
                <a:effectLst/>
                <a:latin typeface="+mn-lt"/>
                <a:ea typeface="+mn-ea"/>
                <a:cs typeface="Arial" panose="020B0604020202020204" pitchFamily="34" charset="0"/>
              </a:rPr>
              <a:t>”. It didn’t prescribe a curriculum (the aim was to improve </a:t>
            </a:r>
            <a:r>
              <a:rPr lang="en-GB" sz="1200" i="1" kern="1200" dirty="0">
                <a:solidFill>
                  <a:schemeClr val="tx1"/>
                </a:solidFill>
                <a:effectLst/>
                <a:latin typeface="+mn-lt"/>
                <a:ea typeface="+mn-ea"/>
                <a:cs typeface="Arial" panose="020B0604020202020204" pitchFamily="34" charset="0"/>
              </a:rPr>
              <a:t>teaching</a:t>
            </a:r>
            <a:r>
              <a:rPr lang="en-GB" sz="1200" kern="1200" dirty="0">
                <a:solidFill>
                  <a:schemeClr val="tx1"/>
                </a:solidFill>
                <a:effectLst/>
                <a:latin typeface="+mn-lt"/>
                <a:ea typeface="+mn-ea"/>
                <a:cs typeface="Arial" panose="020B0604020202020204" pitchFamily="34" charset="0"/>
              </a:rPr>
              <a:t>), bit it was accorded alternative national examinations.</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A criticism of what happened in practice was that teaching tended to underemphasise content.</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It – Nuffield Science – continued to be influential…</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27683FA2-E4F8-C9E0-85E1-6D0489417E19}"/>
              </a:ext>
            </a:extLst>
          </p:cNvPr>
          <p:cNvSpPr>
            <a:spLocks noGrp="1"/>
          </p:cNvSpPr>
          <p:nvPr>
            <p:ph type="sldNum" sz="quarter" idx="5"/>
          </p:nvPr>
        </p:nvSpPr>
        <p:spPr/>
        <p:txBody>
          <a:bodyPr/>
          <a:lstStyle/>
          <a:p>
            <a:fld id="{49DD4D23-C98A-435E-AE88-9061F8349B02}" type="slidenum">
              <a:rPr lang="en-GB" smtClean="0"/>
              <a:pPr/>
              <a:t>14</a:t>
            </a:fld>
            <a:endParaRPr lang="en-GB"/>
          </a:p>
        </p:txBody>
      </p:sp>
    </p:spTree>
    <p:extLst>
      <p:ext uri="{BB962C8B-B14F-4D97-AF65-F5344CB8AC3E}">
        <p14:creationId xmlns:p14="http://schemas.microsoft.com/office/powerpoint/2010/main" val="95704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FA7EB-83D0-02CF-AA64-3FF295BF5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AAC4D-A3D1-AF71-8A19-A12484C7B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88156-EC63-2C1C-63F2-3F153DA94B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 and other projects were developed. There was </a:t>
            </a:r>
            <a:r>
              <a:rPr lang="en-GB" sz="1200" b="1" kern="1200" dirty="0">
                <a:solidFill>
                  <a:schemeClr val="tx1"/>
                </a:solidFill>
                <a:effectLst/>
                <a:latin typeface="+mn-lt"/>
                <a:ea typeface="+mn-ea"/>
                <a:cs typeface="Arial" panose="020B0604020202020204" pitchFamily="34" charset="0"/>
              </a:rPr>
              <a:t>WISCIP</a:t>
            </a:r>
            <a:r>
              <a:rPr lang="en-GB" sz="1200" kern="1200" dirty="0">
                <a:solidFill>
                  <a:schemeClr val="tx1"/>
                </a:solidFill>
                <a:effectLst/>
                <a:latin typeface="+mn-lt"/>
                <a:ea typeface="+mn-ea"/>
                <a:cs typeface="Arial" panose="020B0604020202020204" pitchFamily="34" charset="0"/>
              </a:rPr>
              <a:t>, the West Indies Science Curriculum Innovation Project; one of the people involved came back to my university in Ireland and masterminded the Integrated (or Irish) Science Curriculum Innovation Project, </a:t>
            </a:r>
            <a:r>
              <a:rPr lang="en-GB" sz="1200" b="1" kern="1200" dirty="0">
                <a:solidFill>
                  <a:schemeClr val="tx1"/>
                </a:solidFill>
                <a:effectLst/>
                <a:latin typeface="+mn-lt"/>
                <a:ea typeface="+mn-ea"/>
                <a:cs typeface="Arial" panose="020B0604020202020204" pitchFamily="34" charset="0"/>
              </a:rPr>
              <a:t>ISCIP</a:t>
            </a:r>
            <a:r>
              <a:rPr lang="en-GB" sz="1200" kern="1200" dirty="0">
                <a:solidFill>
                  <a:schemeClr val="tx1"/>
                </a:solidFill>
                <a:effectLst/>
                <a:latin typeface="+mn-lt"/>
                <a:ea typeface="+mn-ea"/>
                <a:cs typeface="Arial" panose="020B0604020202020204" pitchFamily="34" charset="0"/>
              </a:rPr>
              <a:t>. My MEd thesis was on the evaluation of the project. Like Nuffield, the focus was meant to be on </a:t>
            </a:r>
            <a:r>
              <a:rPr lang="en-GB" sz="1200" i="1" kern="1200" dirty="0">
                <a:solidFill>
                  <a:schemeClr val="tx1"/>
                </a:solidFill>
                <a:effectLst/>
                <a:latin typeface="+mn-lt"/>
                <a:ea typeface="+mn-ea"/>
                <a:cs typeface="Arial" panose="020B0604020202020204" pitchFamily="34" charset="0"/>
              </a:rPr>
              <a:t>the scientific method / discovery learning</a:t>
            </a:r>
            <a:r>
              <a:rPr lang="en-GB" sz="1200" kern="1200" dirty="0">
                <a:solidFill>
                  <a:schemeClr val="tx1"/>
                </a:solidFill>
                <a:effectLst/>
                <a:latin typeface="+mn-lt"/>
                <a:ea typeface="+mn-ea"/>
                <a:cs typeface="Arial" panose="020B0604020202020204" pitchFamily="34" charset="0"/>
              </a:rPr>
              <a:t>; in practice, perhaps, what came through to the students was enjoyment of rushing around in groups. However, we did achieve alternative national examinations – a landmark development in Ireland.</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969B6238-9F54-D08B-0B03-717AF6A9E121}"/>
              </a:ext>
            </a:extLst>
          </p:cNvPr>
          <p:cNvSpPr>
            <a:spLocks noGrp="1"/>
          </p:cNvSpPr>
          <p:nvPr>
            <p:ph type="sldNum" sz="quarter" idx="5"/>
          </p:nvPr>
        </p:nvSpPr>
        <p:spPr/>
        <p:txBody>
          <a:bodyPr/>
          <a:lstStyle/>
          <a:p>
            <a:fld id="{49DD4D23-C98A-435E-AE88-9061F8349B02}" type="slidenum">
              <a:rPr lang="en-GB" smtClean="0"/>
              <a:pPr/>
              <a:t>15</a:t>
            </a:fld>
            <a:endParaRPr lang="en-GB"/>
          </a:p>
        </p:txBody>
      </p:sp>
    </p:spTree>
    <p:extLst>
      <p:ext uri="{BB962C8B-B14F-4D97-AF65-F5344CB8AC3E}">
        <p14:creationId xmlns:p14="http://schemas.microsoft.com/office/powerpoint/2010/main" val="35936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0A01F-92B4-AEE3-2A4E-2AC690D09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C1F1A-2400-1A26-7B76-2BFC001EE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1FEBE-D6F7-E67F-BDE2-6E375C73FB94}"/>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Proceeding through the </a:t>
            </a:r>
            <a:r>
              <a:rPr lang="en-GB" sz="1200" b="1" kern="1200" dirty="0">
                <a:solidFill>
                  <a:schemeClr val="tx1"/>
                </a:solidFill>
                <a:effectLst/>
                <a:latin typeface="+mn-lt"/>
                <a:ea typeface="+mn-ea"/>
                <a:cs typeface="Arial" panose="020B0604020202020204" pitchFamily="34" charset="0"/>
              </a:rPr>
              <a:t>seventies and into the eighties</a:t>
            </a:r>
            <a:r>
              <a:rPr lang="en-GB" sz="1200" kern="1200" dirty="0">
                <a:solidFill>
                  <a:schemeClr val="tx1"/>
                </a:solidFill>
                <a:effectLst/>
                <a:latin typeface="+mn-lt"/>
                <a:ea typeface="+mn-ea"/>
                <a:cs typeface="Arial" panose="020B0604020202020204" pitchFamily="34" charset="0"/>
              </a:rPr>
              <a:t>, </a:t>
            </a:r>
            <a:r>
              <a:rPr lang="en-GB" sz="1200" b="1" i="1" kern="1200" dirty="0">
                <a:solidFill>
                  <a:schemeClr val="tx1"/>
                </a:solidFill>
                <a:effectLst/>
                <a:latin typeface="+mn-lt"/>
                <a:ea typeface="+mn-ea"/>
                <a:cs typeface="Arial" panose="020B0604020202020204" pitchFamily="34" charset="0"/>
              </a:rPr>
              <a:t>the pendulum swung</a:t>
            </a:r>
            <a:r>
              <a:rPr lang="en-GB" sz="1200" kern="1200" dirty="0">
                <a:solidFill>
                  <a:schemeClr val="tx1"/>
                </a:solidFill>
                <a:effectLst/>
                <a:latin typeface="+mn-lt"/>
                <a:ea typeface="+mn-ea"/>
                <a:cs typeface="Arial" panose="020B0604020202020204" pitchFamily="34" charset="0"/>
              </a:rPr>
              <a:t>. Rather than discovering “truth”, there was a focus on Popperian </a:t>
            </a:r>
            <a:r>
              <a:rPr lang="en-GB" sz="1200" i="1" kern="1200" dirty="0">
                <a:solidFill>
                  <a:schemeClr val="tx1"/>
                </a:solidFill>
                <a:effectLst/>
                <a:latin typeface="+mn-lt"/>
                <a:ea typeface="+mn-ea"/>
                <a:cs typeface="Arial" panose="020B0604020202020204" pitchFamily="34" charset="0"/>
              </a:rPr>
              <a:t>falsifiability</a:t>
            </a:r>
            <a:r>
              <a:rPr lang="en-GB" sz="1200" kern="1200" dirty="0">
                <a:solidFill>
                  <a:schemeClr val="tx1"/>
                </a:solidFill>
                <a:effectLst/>
                <a:latin typeface="+mn-lt"/>
                <a:ea typeface="+mn-ea"/>
                <a:cs typeface="Arial" panose="020B0604020202020204" pitchFamily="34" charset="0"/>
              </a:rPr>
              <a:t>; compare with fallibility in mathematics, and indeed Popper and Lakatos interacted. Rather than “the” scientific method, there was a recognition of different approaches in science.</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Moreover, the importance of </a:t>
            </a:r>
            <a:r>
              <a:rPr lang="en-GB" sz="1200" i="1" kern="1200" dirty="0">
                <a:solidFill>
                  <a:schemeClr val="tx1"/>
                </a:solidFill>
                <a:effectLst/>
                <a:latin typeface="+mn-lt"/>
                <a:ea typeface="+mn-ea"/>
                <a:cs typeface="Arial" panose="020B0604020202020204" pitchFamily="34" charset="0"/>
              </a:rPr>
              <a:t>context</a:t>
            </a:r>
            <a:r>
              <a:rPr lang="en-GB" sz="1200" kern="1200" dirty="0">
                <a:solidFill>
                  <a:schemeClr val="tx1"/>
                </a:solidFill>
                <a:effectLst/>
                <a:latin typeface="+mn-lt"/>
                <a:ea typeface="+mn-ea"/>
                <a:cs typeface="Arial" panose="020B0604020202020204" pitchFamily="34" charset="0"/>
              </a:rPr>
              <a:t> emerged, with various projects addressing science (and maybe technology) in relation to social and societal aspects. </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Overall, however, again the content knowledge didn’t seem to be well attained.</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FDE4F006-579A-A17B-878E-76AF063CE892}"/>
              </a:ext>
            </a:extLst>
          </p:cNvPr>
          <p:cNvSpPr>
            <a:spLocks noGrp="1"/>
          </p:cNvSpPr>
          <p:nvPr>
            <p:ph type="sldNum" sz="quarter" idx="5"/>
          </p:nvPr>
        </p:nvSpPr>
        <p:spPr/>
        <p:txBody>
          <a:bodyPr/>
          <a:lstStyle/>
          <a:p>
            <a:fld id="{49DD4D23-C98A-435E-AE88-9061F8349B02}" type="slidenum">
              <a:rPr lang="en-GB" smtClean="0"/>
              <a:pPr/>
              <a:t>16</a:t>
            </a:fld>
            <a:endParaRPr lang="en-GB"/>
          </a:p>
        </p:txBody>
      </p:sp>
    </p:spTree>
    <p:extLst>
      <p:ext uri="{BB962C8B-B14F-4D97-AF65-F5344CB8AC3E}">
        <p14:creationId xmlns:p14="http://schemas.microsoft.com/office/powerpoint/2010/main" val="41412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F92F6-A67D-6634-3F06-EA2601E64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945BA-B56C-6585-9FB3-5D93D6147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EAB9F-CF75-CCE2-0D61-E5A0D385CDD0}"/>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Moving on from the early years to the middle period, I resume the </a:t>
            </a:r>
            <a:r>
              <a:rPr lang="en-GB" sz="1200" b="1" kern="1200" dirty="0">
                <a:solidFill>
                  <a:schemeClr val="tx1"/>
                </a:solidFill>
                <a:effectLst/>
                <a:latin typeface="+mn-lt"/>
                <a:ea typeface="+mn-ea"/>
                <a:cs typeface="Arial" panose="020B0604020202020204" pitchFamily="34" charset="0"/>
              </a:rPr>
              <a:t>mathematics story</a:t>
            </a:r>
            <a:r>
              <a:rPr lang="en-GB" sz="1200" kern="1200" dirty="0">
                <a:solidFill>
                  <a:schemeClr val="tx1"/>
                </a:solidFill>
                <a:effectLst/>
                <a:latin typeface="+mn-lt"/>
                <a:ea typeface="+mn-ea"/>
                <a:cs typeface="Arial" panose="020B0604020202020204" pitchFamily="34" charset="0"/>
              </a:rPr>
              <a:t>. In the USA, there was a </a:t>
            </a:r>
            <a:r>
              <a:rPr lang="en-GB" sz="1200" b="1" i="1" kern="1200" dirty="0">
                <a:solidFill>
                  <a:schemeClr val="tx1"/>
                </a:solidFill>
                <a:effectLst/>
                <a:latin typeface="+mn-lt"/>
                <a:ea typeface="+mn-ea"/>
                <a:cs typeface="Arial" panose="020B0604020202020204" pitchFamily="34" charset="0"/>
              </a:rPr>
              <a:t>profound shift</a:t>
            </a:r>
            <a:r>
              <a:rPr lang="en-GB" sz="1200" kern="1200" dirty="0">
                <a:solidFill>
                  <a:schemeClr val="tx1"/>
                </a:solidFill>
                <a:effectLst/>
                <a:latin typeface="+mn-lt"/>
                <a:ea typeface="+mn-ea"/>
                <a:cs typeface="Arial" panose="020B0604020202020204" pitchFamily="34" charset="0"/>
              </a:rPr>
              <a:t> or </a:t>
            </a:r>
            <a:r>
              <a:rPr lang="en-GB" sz="1200" b="1" i="1" kern="1200" dirty="0">
                <a:solidFill>
                  <a:schemeClr val="tx1"/>
                </a:solidFill>
                <a:effectLst/>
                <a:latin typeface="+mn-lt"/>
                <a:ea typeface="+mn-ea"/>
                <a:cs typeface="Arial" panose="020B0604020202020204" pitchFamily="34" charset="0"/>
              </a:rPr>
              <a:t>pendulum swing</a:t>
            </a:r>
            <a:r>
              <a:rPr lang="en-GB" sz="1200" kern="1200" dirty="0">
                <a:solidFill>
                  <a:schemeClr val="tx1"/>
                </a:solidFill>
                <a:effectLst/>
                <a:latin typeface="+mn-lt"/>
                <a:ea typeface="+mn-ea"/>
                <a:cs typeface="Arial" panose="020B0604020202020204" pitchFamily="34" charset="0"/>
              </a:rPr>
              <a:t> away from the rather impoverished back-to-the-basics approach. The influential National Council of Teachers of Mathematics bookended the 1980s with two publications that focused on </a:t>
            </a:r>
            <a:r>
              <a:rPr lang="en-GB" sz="1200" b="1" kern="1200" dirty="0">
                <a:solidFill>
                  <a:schemeClr val="tx1"/>
                </a:solidFill>
                <a:effectLst/>
                <a:latin typeface="+mn-lt"/>
                <a:ea typeface="+mn-ea"/>
                <a:cs typeface="Arial" panose="020B0604020202020204" pitchFamily="34" charset="0"/>
              </a:rPr>
              <a:t>problem solving</a:t>
            </a:r>
            <a:r>
              <a:rPr lang="en-GB" sz="1200" kern="1200" dirty="0">
                <a:solidFill>
                  <a:schemeClr val="tx1"/>
                </a:solidFill>
                <a:effectLst/>
                <a:latin typeface="+mn-lt"/>
                <a:ea typeface="+mn-ea"/>
                <a:cs typeface="Arial" panose="020B0604020202020204" pitchFamily="34" charset="0"/>
              </a:rPr>
              <a:t> as the essence of mathematics. Their “Curriculum and Evaluation Standards” took over from the Cockcroft Report as the reference point: it pointed to teaching and learning via group work, discussion, argumentation – progressive of so-called “reform” approaches, rather than traditional “tell and drill”. There were many people who, so to speak, </a:t>
            </a:r>
            <a:r>
              <a:rPr lang="en-GB" sz="1200" i="1" kern="1200" dirty="0">
                <a:solidFill>
                  <a:schemeClr val="tx1"/>
                </a:solidFill>
                <a:effectLst/>
                <a:latin typeface="+mn-lt"/>
                <a:ea typeface="+mn-ea"/>
                <a:cs typeface="Arial" panose="020B0604020202020204" pitchFamily="34" charset="0"/>
              </a:rPr>
              <a:t>loved it not</a:t>
            </a:r>
            <a:r>
              <a:rPr lang="en-GB" sz="1200" kern="1200" dirty="0">
                <a:solidFill>
                  <a:schemeClr val="tx1"/>
                </a:solidFill>
                <a:effectLst/>
                <a:latin typeface="+mn-lt"/>
                <a:ea typeface="+mn-ea"/>
                <a:cs typeface="Arial" panose="020B0604020202020204" pitchFamily="34" charset="0"/>
              </a:rPr>
              <a:t>; the outcome was the acrimonious </a:t>
            </a:r>
            <a:r>
              <a:rPr lang="en-GB" sz="1200" b="1" kern="1200" dirty="0">
                <a:solidFill>
                  <a:schemeClr val="tx1"/>
                </a:solidFill>
                <a:effectLst/>
                <a:latin typeface="+mn-lt"/>
                <a:ea typeface="+mn-ea"/>
                <a:cs typeface="Arial" panose="020B0604020202020204" pitchFamily="34" charset="0"/>
              </a:rPr>
              <a:t>Math Wars</a:t>
            </a:r>
            <a:r>
              <a:rPr lang="en-GB" sz="1200" kern="1200" dirty="0">
                <a:solidFill>
                  <a:schemeClr val="tx1"/>
                </a:solidFill>
                <a:effectLst/>
                <a:latin typeface="+mn-lt"/>
                <a:ea typeface="+mn-ea"/>
                <a:cs typeface="Arial" panose="020B0604020202020204" pitchFamily="34" charset="0"/>
              </a:rPr>
              <a:t>. </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Note the word “standards”: a standard can be a </a:t>
            </a:r>
            <a:r>
              <a:rPr lang="en-GB" sz="1200" i="1" kern="1200" dirty="0">
                <a:solidFill>
                  <a:schemeClr val="tx1"/>
                </a:solidFill>
                <a:effectLst/>
                <a:latin typeface="+mn-lt"/>
                <a:ea typeface="+mn-ea"/>
                <a:cs typeface="Arial" panose="020B0604020202020204" pitchFamily="34" charset="0"/>
              </a:rPr>
              <a:t>banner to follow</a:t>
            </a:r>
            <a:r>
              <a:rPr lang="en-GB" sz="1200" kern="1200" dirty="0">
                <a:solidFill>
                  <a:schemeClr val="tx1"/>
                </a:solidFill>
                <a:effectLst/>
                <a:latin typeface="+mn-lt"/>
                <a:ea typeface="+mn-ea"/>
                <a:cs typeface="Arial" panose="020B0604020202020204" pitchFamily="34" charset="0"/>
              </a:rPr>
              <a:t> (inspirational) or a </a:t>
            </a:r>
            <a:r>
              <a:rPr lang="en-GB" sz="1200" i="1" kern="1200" dirty="0">
                <a:solidFill>
                  <a:schemeClr val="tx1"/>
                </a:solidFill>
                <a:effectLst/>
                <a:latin typeface="+mn-lt"/>
                <a:ea typeface="+mn-ea"/>
                <a:cs typeface="Arial" panose="020B0604020202020204" pitchFamily="34" charset="0"/>
              </a:rPr>
              <a:t>level to reach </a:t>
            </a:r>
            <a:r>
              <a:rPr lang="en-GB" sz="1200" kern="1200" dirty="0">
                <a:solidFill>
                  <a:schemeClr val="tx1"/>
                </a:solidFill>
                <a:effectLst/>
                <a:latin typeface="+mn-lt"/>
                <a:ea typeface="+mn-ea"/>
                <a:cs typeface="Arial" panose="020B0604020202020204" pitchFamily="34" charset="0"/>
              </a:rPr>
              <a:t>(accountable). The NCTM intended both, but perhaps emphasising the inspiration. I do like the picture because it shows banners.</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Also in the USA there was a focus on </a:t>
            </a:r>
            <a:r>
              <a:rPr lang="en-GB" sz="1200" b="1" kern="1200" dirty="0">
                <a:solidFill>
                  <a:schemeClr val="tx1"/>
                </a:solidFill>
                <a:effectLst/>
                <a:latin typeface="+mn-lt"/>
                <a:ea typeface="+mn-ea"/>
                <a:cs typeface="Arial" panose="020B0604020202020204" pitchFamily="34" charset="0"/>
              </a:rPr>
              <a:t>authentic assessment</a:t>
            </a:r>
            <a:r>
              <a:rPr lang="en-GB" sz="1200" kern="1200" dirty="0">
                <a:solidFill>
                  <a:schemeClr val="tx1"/>
                </a:solidFill>
                <a:effectLst/>
                <a:latin typeface="+mn-lt"/>
                <a:ea typeface="+mn-ea"/>
                <a:cs typeface="Arial" panose="020B0604020202020204" pitchFamily="34" charset="0"/>
              </a:rPr>
              <a:t> – for example, dealing with real-world problems and not using multichoice tests.</a:t>
            </a:r>
            <a:endParaRPr lang="en-IE" sz="1200" kern="1200" dirty="0">
              <a:solidFill>
                <a:schemeClr val="tx1"/>
              </a:solidFill>
              <a:effectLst/>
              <a:latin typeface="+mn-lt"/>
              <a:ea typeface="+mn-ea"/>
              <a:cs typeface="Arial" panose="020B0604020202020204" pitchFamily="34" charset="0"/>
            </a:endParaRPr>
          </a:p>
          <a:p>
            <a:endParaRPr lang="en-GB" sz="1200" b="0" i="0" kern="1200" dirty="0">
              <a:solidFill>
                <a:schemeClr val="tx1"/>
              </a:solidFill>
              <a:effectLst/>
              <a:latin typeface="+mn-lt"/>
              <a:ea typeface="+mn-ea"/>
              <a:cs typeface="Arial" panose="020B0604020202020204" pitchFamily="34" charset="0"/>
            </a:endParaRPr>
          </a:p>
          <a:p>
            <a:r>
              <a:rPr lang="en-GB" sz="1200" b="0" i="0" kern="1200" dirty="0">
                <a:solidFill>
                  <a:schemeClr val="tx1"/>
                </a:solidFill>
                <a:effectLst/>
                <a:latin typeface="+mn-lt"/>
                <a:ea typeface="+mn-ea"/>
                <a:cs typeface="Arial" panose="020B0604020202020204" pitchFamily="34" charset="0"/>
              </a:rPr>
              <a:t>Reference of interest:</a:t>
            </a:r>
          </a:p>
          <a:p>
            <a:r>
              <a:rPr lang="en-GB" sz="1200" b="0" i="0" kern="1200" dirty="0" err="1">
                <a:solidFill>
                  <a:schemeClr val="tx1"/>
                </a:solidFill>
                <a:effectLst/>
                <a:latin typeface="+mn-lt"/>
                <a:ea typeface="+mn-ea"/>
                <a:cs typeface="Arial" panose="020B0604020202020204" pitchFamily="34" charset="0"/>
              </a:rPr>
              <a:t>Hekimoglu</a:t>
            </a:r>
            <a:r>
              <a:rPr lang="en-GB" sz="1200" b="0" i="0" kern="1200" dirty="0">
                <a:solidFill>
                  <a:schemeClr val="tx1"/>
                </a:solidFill>
                <a:effectLst/>
                <a:latin typeface="+mn-lt"/>
                <a:ea typeface="+mn-ea"/>
                <a:cs typeface="Arial" panose="020B0604020202020204" pitchFamily="34" charset="0"/>
              </a:rPr>
              <a:t>, S., &amp; Sloan, M. (2005). A compendium of views on the NCTM Standards. </a:t>
            </a:r>
            <a:r>
              <a:rPr lang="en-GB" sz="1200" b="0" i="1" kern="1200" dirty="0">
                <a:solidFill>
                  <a:schemeClr val="tx1"/>
                </a:solidFill>
                <a:effectLst/>
                <a:latin typeface="+mn-lt"/>
                <a:ea typeface="+mn-ea"/>
                <a:cs typeface="Arial" panose="020B0604020202020204" pitchFamily="34" charset="0"/>
              </a:rPr>
              <a:t>The Mathematics Educator</a:t>
            </a:r>
            <a:r>
              <a:rPr lang="en-GB" sz="1200" b="0" i="0" kern="1200" dirty="0">
                <a:solidFill>
                  <a:schemeClr val="tx1"/>
                </a:solidFill>
                <a:effectLst/>
                <a:latin typeface="+mn-lt"/>
                <a:ea typeface="+mn-ea"/>
                <a:cs typeface="Arial" panose="020B0604020202020204" pitchFamily="34" charset="0"/>
              </a:rPr>
              <a:t>, </a:t>
            </a:r>
            <a:r>
              <a:rPr lang="en-GB" sz="1200" b="0" i="1" kern="1200" dirty="0">
                <a:solidFill>
                  <a:schemeClr val="tx1"/>
                </a:solidFill>
                <a:effectLst/>
                <a:latin typeface="+mn-lt"/>
                <a:ea typeface="+mn-ea"/>
                <a:cs typeface="Arial" panose="020B0604020202020204" pitchFamily="34" charset="0"/>
              </a:rPr>
              <a:t>15</a:t>
            </a:r>
            <a:r>
              <a:rPr lang="en-GB" sz="1200" b="0" i="0" kern="1200" dirty="0">
                <a:solidFill>
                  <a:schemeClr val="tx1"/>
                </a:solidFill>
                <a:effectLst/>
                <a:latin typeface="+mn-lt"/>
                <a:ea typeface="+mn-ea"/>
                <a:cs typeface="Arial" panose="020B0604020202020204" pitchFamily="34" charset="0"/>
              </a:rPr>
              <a:t>(1). </a:t>
            </a:r>
            <a:r>
              <a:rPr lang="en-GB" dirty="0"/>
              <a:t>https://doi.org/</a:t>
            </a:r>
            <a:r>
              <a:rPr lang="en-IE" sz="1200" kern="1200" dirty="0">
                <a:solidFill>
                  <a:schemeClr val="tx1"/>
                </a:solidFill>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10.63301/tme.v15i1.1886</a:t>
            </a:r>
            <a:endParaRPr lang="en-IE" sz="1200" kern="1200" dirty="0">
              <a:solidFill>
                <a:schemeClr val="tx1"/>
              </a:solidFill>
              <a:latin typeface="+mn-lt"/>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FF330298-CFA3-9898-68C9-3E75438FDFE1}"/>
              </a:ext>
            </a:extLst>
          </p:cNvPr>
          <p:cNvSpPr>
            <a:spLocks noGrp="1"/>
          </p:cNvSpPr>
          <p:nvPr>
            <p:ph type="sldNum" sz="quarter" idx="5"/>
          </p:nvPr>
        </p:nvSpPr>
        <p:spPr/>
        <p:txBody>
          <a:bodyPr/>
          <a:lstStyle/>
          <a:p>
            <a:fld id="{49DD4D23-C98A-435E-AE88-9061F8349B02}" type="slidenum">
              <a:rPr lang="en-GB" smtClean="0"/>
              <a:pPr/>
              <a:t>17</a:t>
            </a:fld>
            <a:endParaRPr lang="en-GB"/>
          </a:p>
        </p:txBody>
      </p:sp>
    </p:spTree>
    <p:extLst>
      <p:ext uri="{BB962C8B-B14F-4D97-AF65-F5344CB8AC3E}">
        <p14:creationId xmlns:p14="http://schemas.microsoft.com/office/powerpoint/2010/main" val="2943577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DDDCC-DAA8-CDB2-0958-DECF784C58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07242-A2EB-9C00-0342-DE586B0F9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F73F53-233B-BD56-1CAA-DF33F898DF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The </a:t>
            </a:r>
            <a:r>
              <a:rPr lang="en-GB" sz="1200" b="1" i="1" kern="1200" dirty="0">
                <a:solidFill>
                  <a:schemeClr val="tx1"/>
                </a:solidFill>
                <a:effectLst/>
                <a:latin typeface="+mn-lt"/>
                <a:ea typeface="+mn-ea"/>
                <a:cs typeface="Arial" panose="020B0604020202020204" pitchFamily="34" charset="0"/>
              </a:rPr>
              <a:t>profound shifts</a:t>
            </a:r>
            <a:r>
              <a:rPr lang="en-GB" sz="1200" kern="1200" dirty="0">
                <a:solidFill>
                  <a:schemeClr val="tx1"/>
                </a:solidFill>
                <a:effectLst/>
                <a:latin typeface="+mn-lt"/>
                <a:ea typeface="+mn-ea"/>
                <a:cs typeface="Arial" panose="020B0604020202020204" pitchFamily="34" charset="0"/>
              </a:rPr>
              <a:t> in some countries’ curricula are shown in the diagram, from a Finnish source, and showing the timeline for Modern Maths (New Math in the States), Back-to-the-Basics, Problem solving, and Reform approaches, with the moves in Finland somewhat delayed compared to those in the USA. However, it’s worth noting that (according to Howson (1991)) many European curricula in the 1980s were more eclectic rather than being dominated by any one philosophy.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Howson, G. (1991). </a:t>
            </a:r>
            <a:r>
              <a:rPr lang="en-GB" sz="1200" i="1" kern="1200" dirty="0">
                <a:solidFill>
                  <a:schemeClr val="tx1"/>
                </a:solidFill>
                <a:effectLst/>
                <a:latin typeface="+mn-lt"/>
                <a:ea typeface="+mn-ea"/>
                <a:cs typeface="Arial" panose="020B0604020202020204" pitchFamily="34" charset="0"/>
              </a:rPr>
              <a:t>National curricula in mathematics</a:t>
            </a:r>
            <a:r>
              <a:rPr lang="en-GB" sz="1200" kern="1200" dirty="0">
                <a:solidFill>
                  <a:schemeClr val="tx1"/>
                </a:solidFill>
                <a:effectLst/>
                <a:latin typeface="+mn-lt"/>
                <a:ea typeface="+mn-ea"/>
                <a:cs typeface="Arial" panose="020B0604020202020204" pitchFamily="34" charset="0"/>
              </a:rPr>
              <a:t>. The Mathematical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Arial" panose="020B0604020202020204" pitchFamily="34" charset="0"/>
              </a:rPr>
              <a:t>Lampiselkä, J., Ahtee, M., Pehkonen, E., Meri, M., &amp; Eloranta, V. (2007). Mathematics and science </a:t>
            </a:r>
            <a:r>
              <a:rPr lang="en-GB" sz="1200" kern="1200" dirty="0">
                <a:solidFill>
                  <a:schemeClr val="tx1"/>
                </a:solidFill>
                <a:effectLst/>
                <a:latin typeface="+mn-lt"/>
                <a:ea typeface="+mn-ea"/>
                <a:cs typeface="Arial" panose="020B0604020202020204" pitchFamily="34" charset="0"/>
              </a:rPr>
              <a:t>in Finnish comprehensive school. In E. Pehkonen, M. </a:t>
            </a:r>
            <a:r>
              <a:rPr lang="en-GB" sz="1200" kern="1200" dirty="0" err="1">
                <a:solidFill>
                  <a:schemeClr val="tx1"/>
                </a:solidFill>
                <a:effectLst/>
                <a:latin typeface="+mn-lt"/>
                <a:ea typeface="+mn-ea"/>
                <a:cs typeface="Arial" panose="020B0604020202020204" pitchFamily="34" charset="0"/>
              </a:rPr>
              <a:t>Ahtee</a:t>
            </a:r>
            <a:r>
              <a:rPr lang="en-GB" sz="1200" kern="1200" dirty="0">
                <a:solidFill>
                  <a:schemeClr val="tx1"/>
                </a:solidFill>
                <a:effectLst/>
                <a:latin typeface="+mn-lt"/>
                <a:ea typeface="+mn-ea"/>
                <a:cs typeface="Arial" panose="020B0604020202020204" pitchFamily="34" charset="0"/>
              </a:rPr>
              <a:t>, &amp; J. </a:t>
            </a:r>
            <a:r>
              <a:rPr lang="en-GB" sz="1200" kern="1200" dirty="0" err="1">
                <a:solidFill>
                  <a:schemeClr val="tx1"/>
                </a:solidFill>
                <a:effectLst/>
                <a:latin typeface="+mn-lt"/>
                <a:ea typeface="+mn-ea"/>
                <a:cs typeface="Arial" panose="020B0604020202020204" pitchFamily="34" charset="0"/>
              </a:rPr>
              <a:t>Lavonen</a:t>
            </a:r>
            <a:r>
              <a:rPr lang="en-GB" sz="1200" kern="1200" dirty="0">
                <a:solidFill>
                  <a:schemeClr val="tx1"/>
                </a:solidFill>
                <a:effectLst/>
                <a:latin typeface="+mn-lt"/>
                <a:ea typeface="+mn-ea"/>
                <a:cs typeface="Arial" panose="020B0604020202020204" pitchFamily="34" charset="0"/>
              </a:rPr>
              <a:t> (Eds.), </a:t>
            </a:r>
            <a:r>
              <a:rPr lang="en-GB" sz="1200" i="1" kern="1200" dirty="0">
                <a:solidFill>
                  <a:schemeClr val="tx1"/>
                </a:solidFill>
                <a:effectLst/>
                <a:latin typeface="+mn-lt"/>
                <a:ea typeface="+mn-ea"/>
                <a:cs typeface="Arial" panose="020B0604020202020204" pitchFamily="34" charset="0"/>
              </a:rPr>
              <a:t>How Finns learn mathematics and science </a:t>
            </a:r>
            <a:r>
              <a:rPr lang="en-GB" sz="1200" kern="1200" dirty="0">
                <a:solidFill>
                  <a:schemeClr val="tx1"/>
                </a:solidFill>
                <a:effectLst/>
                <a:latin typeface="+mn-lt"/>
                <a:ea typeface="+mn-ea"/>
                <a:cs typeface="Arial" panose="020B0604020202020204" pitchFamily="34" charset="0"/>
              </a:rPr>
              <a:t>(pp. 35–48). Sense Publishers.</a:t>
            </a:r>
            <a:endParaRPr lang="en-IE" sz="12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3EC52B02-B848-394A-509E-A6511C7600F5}"/>
              </a:ext>
            </a:extLst>
          </p:cNvPr>
          <p:cNvSpPr>
            <a:spLocks noGrp="1"/>
          </p:cNvSpPr>
          <p:nvPr>
            <p:ph type="sldNum" sz="quarter" idx="5"/>
          </p:nvPr>
        </p:nvSpPr>
        <p:spPr/>
        <p:txBody>
          <a:bodyPr/>
          <a:lstStyle/>
          <a:p>
            <a:fld id="{49DD4D23-C98A-435E-AE88-9061F8349B02}" type="slidenum">
              <a:rPr lang="en-GB" smtClean="0"/>
              <a:pPr/>
              <a:t>18</a:t>
            </a:fld>
            <a:endParaRPr lang="en-GB"/>
          </a:p>
        </p:txBody>
      </p:sp>
    </p:spTree>
    <p:extLst>
      <p:ext uri="{BB962C8B-B14F-4D97-AF65-F5344CB8AC3E}">
        <p14:creationId xmlns:p14="http://schemas.microsoft.com/office/powerpoint/2010/main" val="474391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2F982-8E4B-EF68-3213-312971B6D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46A64-48E5-2EDC-E64E-037C7304C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61CC9-FC68-075F-1CD4-FB0752D17F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But then the 1990s saw the dominance of </a:t>
            </a:r>
            <a:r>
              <a:rPr lang="en-GB" sz="1200" b="1" kern="1200" dirty="0">
                <a:solidFill>
                  <a:schemeClr val="tx1"/>
                </a:solidFill>
                <a:effectLst/>
                <a:latin typeface="+mn-lt"/>
                <a:ea typeface="+mn-ea"/>
                <a:cs typeface="Arial" panose="020B0604020202020204" pitchFamily="34" charset="0"/>
              </a:rPr>
              <a:t>Realistic Mathematics Education</a:t>
            </a:r>
            <a:r>
              <a:rPr lang="en-GB" sz="1200" kern="1200" dirty="0">
                <a:solidFill>
                  <a:schemeClr val="tx1"/>
                </a:solidFill>
                <a:effectLst/>
                <a:latin typeface="+mn-lt"/>
                <a:ea typeface="+mn-ea"/>
                <a:cs typeface="Arial" panose="020B0604020202020204" pitchFamily="34" charset="0"/>
              </a:rPr>
              <a:t>. The brainchild of Hans Freudenthal, a German working in the Netherlands, it had been around there for some time. Freudenthal saw mathematics as a human activity; the work was to be “real to the students” – </a:t>
            </a:r>
            <a:r>
              <a:rPr lang="en-GB" sz="1200" b="1" kern="1200" dirty="0">
                <a:solidFill>
                  <a:schemeClr val="tx1"/>
                </a:solidFill>
                <a:effectLst/>
                <a:latin typeface="+mn-lt"/>
                <a:ea typeface="+mn-ea"/>
                <a:cs typeface="Arial" panose="020B0604020202020204" pitchFamily="34" charset="0"/>
              </a:rPr>
              <a:t>not</a:t>
            </a:r>
            <a:r>
              <a:rPr lang="en-GB" sz="1200" kern="1200" dirty="0">
                <a:solidFill>
                  <a:schemeClr val="tx1"/>
                </a:solidFill>
                <a:effectLst/>
                <a:latin typeface="+mn-lt"/>
                <a:ea typeface="+mn-ea"/>
                <a:cs typeface="Arial" panose="020B0604020202020204" pitchFamily="34" charset="0"/>
              </a:rPr>
              <a:t> necessarily “real-world” – and dealt with solving problems set in engaging contexts, not just routine exercises. RME is a philosophy rather than a learning theory, but it is very compatible with constructivism.</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6E1EE821-6BD3-4D86-9444-F4CF7FFB6D9C}"/>
              </a:ext>
            </a:extLst>
          </p:cNvPr>
          <p:cNvSpPr>
            <a:spLocks noGrp="1"/>
          </p:cNvSpPr>
          <p:nvPr>
            <p:ph type="sldNum" sz="quarter" idx="5"/>
          </p:nvPr>
        </p:nvSpPr>
        <p:spPr/>
        <p:txBody>
          <a:bodyPr/>
          <a:lstStyle/>
          <a:p>
            <a:fld id="{49DD4D23-C98A-435E-AE88-9061F8349B02}" type="slidenum">
              <a:rPr lang="en-GB" smtClean="0"/>
              <a:pPr/>
              <a:t>19</a:t>
            </a:fld>
            <a:endParaRPr lang="en-GB"/>
          </a:p>
        </p:txBody>
      </p:sp>
    </p:spTree>
    <p:extLst>
      <p:ext uri="{BB962C8B-B14F-4D97-AF65-F5344CB8AC3E}">
        <p14:creationId xmlns:p14="http://schemas.microsoft.com/office/powerpoint/2010/main" val="4117715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A281C-C693-E607-903B-BD943677D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35526-C3A4-0BE9-31E6-C0E24FED3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5F343-AC5F-CE88-3536-CADC279149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Alongside these curricular developments, there was a conundrum regarding </a:t>
            </a:r>
            <a:r>
              <a:rPr lang="en-GB" sz="1200" b="1" kern="1200" dirty="0">
                <a:solidFill>
                  <a:schemeClr val="tx1"/>
                </a:solidFill>
                <a:effectLst/>
                <a:latin typeface="+mn-lt"/>
                <a:ea typeface="+mn-ea"/>
                <a:cs typeface="Arial" panose="020B0604020202020204" pitchFamily="34" charset="0"/>
              </a:rPr>
              <a:t>teaching and learning</a:t>
            </a:r>
            <a:r>
              <a:rPr lang="en-GB" sz="1200" kern="1200" dirty="0">
                <a:solidFill>
                  <a:schemeClr val="tx1"/>
                </a:solidFill>
                <a:effectLst/>
                <a:latin typeface="+mn-lt"/>
                <a:ea typeface="+mn-ea"/>
                <a:cs typeface="Arial" panose="020B0604020202020204" pitchFamily="34" charset="0"/>
              </a:rPr>
              <a:t>. A book by Hiebert, </a:t>
            </a:r>
            <a:r>
              <a:rPr lang="en-GB" sz="1200" i="1" kern="1200" dirty="0">
                <a:solidFill>
                  <a:schemeClr val="tx1"/>
                </a:solidFill>
                <a:effectLst/>
                <a:latin typeface="+mn-lt"/>
                <a:ea typeface="+mn-ea"/>
                <a:cs typeface="Arial" panose="020B0604020202020204" pitchFamily="34" charset="0"/>
              </a:rPr>
              <a:t>Conceptual and procedural knowledge: the case of mathematics</a:t>
            </a:r>
            <a:r>
              <a:rPr lang="en-GB" sz="1200" kern="1200" dirty="0">
                <a:solidFill>
                  <a:schemeClr val="tx1"/>
                </a:solidFill>
                <a:effectLst/>
                <a:latin typeface="+mn-lt"/>
                <a:ea typeface="+mn-ea"/>
                <a:cs typeface="Arial" panose="020B0604020202020204" pitchFamily="34" charset="0"/>
              </a:rPr>
              <a:t>, was about the nature of mathematical knowledge, but closely paralleled Skemp’s work on relational and instrumental understanding. The challenge was: which aspect should be prioritised and indeed taught first – the meaningful concepts, or the more routine busy-work computations? A major publication from just after the middle years gave us the model of intertwined strands, emphasising their interdependence.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As regards learning, </a:t>
            </a:r>
            <a:r>
              <a:rPr lang="en-GB" sz="1200" i="1" kern="1200" dirty="0">
                <a:solidFill>
                  <a:schemeClr val="tx1"/>
                </a:solidFill>
                <a:effectLst/>
                <a:latin typeface="+mn-lt"/>
                <a:ea typeface="+mn-ea"/>
                <a:cs typeface="Arial" panose="020B0604020202020204" pitchFamily="34" charset="0"/>
              </a:rPr>
              <a:t>constructivism and social constructivism</a:t>
            </a:r>
            <a:r>
              <a:rPr lang="en-GB" sz="1200" kern="1200" dirty="0">
                <a:solidFill>
                  <a:schemeClr val="tx1"/>
                </a:solidFill>
                <a:effectLst/>
                <a:latin typeface="+mn-lt"/>
                <a:ea typeface="+mn-ea"/>
                <a:cs typeface="Arial" panose="020B0604020202020204" pitchFamily="34" charset="0"/>
              </a:rPr>
              <a:t> were prominent throughout the decade.</a:t>
            </a:r>
            <a:endParaRPr lang="en-IE" sz="12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Arial" panose="020B0604020202020204" pitchFamily="34" charset="0"/>
              </a:rPr>
              <a:t>Hiebert, J. (Ed.). (1986). </a:t>
            </a:r>
            <a:r>
              <a:rPr lang="en-GB" sz="1200" b="0" i="1" kern="1200" dirty="0">
                <a:solidFill>
                  <a:schemeClr val="tx1"/>
                </a:solidFill>
                <a:effectLst/>
                <a:latin typeface="+mn-lt"/>
                <a:ea typeface="+mn-ea"/>
                <a:cs typeface="Arial" panose="020B0604020202020204" pitchFamily="34" charset="0"/>
              </a:rPr>
              <a:t>Conceptual and procedural knowledge: The case of mathematics.</a:t>
            </a:r>
            <a:r>
              <a:rPr lang="en-GB" sz="1200" b="0" i="0" kern="1200" dirty="0">
                <a:solidFill>
                  <a:schemeClr val="tx1"/>
                </a:solidFill>
                <a:effectLst/>
                <a:latin typeface="+mn-lt"/>
                <a:ea typeface="+mn-ea"/>
                <a:cs typeface="Arial" panose="020B0604020202020204" pitchFamily="34" charset="0"/>
              </a:rPr>
              <a:t> Lawrence Erlbaum Associates, Inc.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Research Council. (2001). </a:t>
            </a:r>
            <a:r>
              <a:rPr lang="en-US" i="1" dirty="0"/>
              <a:t>Adding it up: Helping children learn mathematics</a:t>
            </a:r>
            <a:r>
              <a:rPr lang="en-US" dirty="0"/>
              <a:t>. J Kilpatrick, J. Swafford, and B. Findell (Eds.). Mathematics Learning Study Committee, Center for Education, Division of Behavioral and Social Sciences and Education. National Academy Press. </a:t>
            </a:r>
            <a:r>
              <a:rPr lang="en-GB" dirty="0"/>
              <a:t>https://doi.org/10.17226/9822</a:t>
            </a:r>
            <a:r>
              <a:rPr lang="en-US" dirty="0"/>
              <a:t> [PDF is free – see p.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Arial" panose="020B0604020202020204" pitchFamily="34" charset="0"/>
              </a:rPr>
              <a:t>Skemp, R. R. (1976). Relational understanding and instrumental understanding. </a:t>
            </a:r>
            <a:r>
              <a:rPr lang="en-GB" sz="1200" b="0" i="1" kern="1200" dirty="0">
                <a:solidFill>
                  <a:schemeClr val="tx1"/>
                </a:solidFill>
                <a:effectLst/>
                <a:latin typeface="+mn-lt"/>
                <a:ea typeface="+mn-ea"/>
                <a:cs typeface="Arial" panose="020B0604020202020204" pitchFamily="34" charset="0"/>
              </a:rPr>
              <a:t>Mathematics Teaching</a:t>
            </a:r>
            <a:r>
              <a:rPr lang="en-GB" sz="1200" b="0" i="0" kern="1200" dirty="0">
                <a:solidFill>
                  <a:schemeClr val="tx1"/>
                </a:solidFill>
                <a:effectLst/>
                <a:latin typeface="+mn-lt"/>
                <a:ea typeface="+mn-ea"/>
                <a:cs typeface="Arial" panose="020B0604020202020204" pitchFamily="34" charset="0"/>
              </a:rPr>
              <a:t>, </a:t>
            </a:r>
            <a:r>
              <a:rPr lang="en-GB" sz="1200" b="0" i="1" kern="1200" dirty="0">
                <a:solidFill>
                  <a:schemeClr val="tx1"/>
                </a:solidFill>
                <a:effectLst/>
                <a:latin typeface="+mn-lt"/>
                <a:ea typeface="+mn-ea"/>
                <a:cs typeface="Arial" panose="020B0604020202020204" pitchFamily="34" charset="0"/>
              </a:rPr>
              <a:t>77</a:t>
            </a:r>
            <a:r>
              <a:rPr lang="en-GB" sz="1200" b="0" i="0" kern="1200" dirty="0">
                <a:solidFill>
                  <a:schemeClr val="tx1"/>
                </a:solidFill>
                <a:effectLst/>
                <a:latin typeface="+mn-lt"/>
                <a:ea typeface="+mn-ea"/>
                <a:cs typeface="Arial" panose="020B0604020202020204" pitchFamily="34" charset="0"/>
              </a:rPr>
              <a:t>(1),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AED86045-75E6-316B-1269-5EF9D976EF49}"/>
              </a:ext>
            </a:extLst>
          </p:cNvPr>
          <p:cNvSpPr>
            <a:spLocks noGrp="1"/>
          </p:cNvSpPr>
          <p:nvPr>
            <p:ph type="sldNum" sz="quarter" idx="5"/>
          </p:nvPr>
        </p:nvSpPr>
        <p:spPr/>
        <p:txBody>
          <a:bodyPr/>
          <a:lstStyle/>
          <a:p>
            <a:fld id="{49DD4D23-C98A-435E-AE88-9061F8349B02}" type="slidenum">
              <a:rPr lang="en-GB" smtClean="0"/>
              <a:pPr/>
              <a:t>20</a:t>
            </a:fld>
            <a:endParaRPr lang="en-GB"/>
          </a:p>
        </p:txBody>
      </p:sp>
    </p:spTree>
    <p:extLst>
      <p:ext uri="{BB962C8B-B14F-4D97-AF65-F5344CB8AC3E}">
        <p14:creationId xmlns:p14="http://schemas.microsoft.com/office/powerpoint/2010/main" val="420663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71C33-C741-C352-8320-3970D3CAC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B788C-9451-523E-0701-8B9325D41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05BF5-47A2-5690-2570-A46D871A00FA}"/>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As so for the </a:t>
            </a:r>
            <a:r>
              <a:rPr lang="en-GB" sz="1200" b="1" kern="1200" dirty="0">
                <a:solidFill>
                  <a:schemeClr val="tx1"/>
                </a:solidFill>
                <a:effectLst/>
                <a:latin typeface="+mn-lt"/>
                <a:ea typeface="+mn-ea"/>
                <a:cs typeface="Arial" panose="020B0604020202020204" pitchFamily="34" charset="0"/>
              </a:rPr>
              <a:t>science story</a:t>
            </a:r>
            <a:r>
              <a:rPr lang="en-GB" sz="1200" kern="1200" dirty="0">
                <a:solidFill>
                  <a:schemeClr val="tx1"/>
                </a:solidFill>
                <a:effectLst/>
                <a:latin typeface="+mn-lt"/>
                <a:ea typeface="+mn-ea"/>
                <a:cs typeface="Arial" panose="020B0604020202020204" pitchFamily="34" charset="0"/>
              </a:rPr>
              <a:t>. There was a </a:t>
            </a:r>
            <a:r>
              <a:rPr lang="en-GB" sz="1200" b="1" i="1" kern="1200" dirty="0">
                <a:solidFill>
                  <a:schemeClr val="tx1"/>
                </a:solidFill>
                <a:effectLst/>
                <a:latin typeface="+mn-lt"/>
                <a:ea typeface="+mn-ea"/>
                <a:cs typeface="Arial" panose="020B0604020202020204" pitchFamily="34" charset="0"/>
              </a:rPr>
              <a:t>pendulum swing</a:t>
            </a:r>
            <a:r>
              <a:rPr lang="en-GB" sz="1200" kern="1200" dirty="0">
                <a:solidFill>
                  <a:schemeClr val="tx1"/>
                </a:solidFill>
                <a:effectLst/>
                <a:latin typeface="+mn-lt"/>
                <a:ea typeface="+mn-ea"/>
                <a:cs typeface="Arial" panose="020B0604020202020204" pitchFamily="34" charset="0"/>
              </a:rPr>
              <a:t> towards recognising learners’ </a:t>
            </a:r>
            <a:r>
              <a:rPr lang="en-GB" sz="1200" b="1" kern="1200" dirty="0">
                <a:solidFill>
                  <a:schemeClr val="tx1"/>
                </a:solidFill>
                <a:effectLst/>
                <a:latin typeface="+mn-lt"/>
                <a:ea typeface="+mn-ea"/>
                <a:cs typeface="Arial" panose="020B0604020202020204" pitchFamily="34" charset="0"/>
              </a:rPr>
              <a:t>alternative conceptions</a:t>
            </a:r>
            <a:r>
              <a:rPr lang="en-GB" sz="1200" kern="1200" dirty="0">
                <a:solidFill>
                  <a:schemeClr val="tx1"/>
                </a:solidFill>
                <a:effectLst/>
                <a:latin typeface="+mn-lt"/>
                <a:ea typeface="+mn-ea"/>
                <a:cs typeface="Arial" panose="020B0604020202020204" pitchFamily="34" charset="0"/>
              </a:rPr>
              <a:t>: the thoughtfully formulated, albeit non-standard, ideas that they bring with them into school science, and that are hard to alter. They can be addressed by social constructivist approaches such as </a:t>
            </a:r>
            <a:r>
              <a:rPr lang="en-GB" sz="1200" i="1" kern="1200" dirty="0">
                <a:solidFill>
                  <a:schemeClr val="tx1"/>
                </a:solidFill>
                <a:effectLst/>
                <a:latin typeface="+mn-lt"/>
                <a:ea typeface="+mn-ea"/>
                <a:cs typeface="Arial" panose="020B0604020202020204" pitchFamily="34" charset="0"/>
              </a:rPr>
              <a:t>teaching for conceptual change</a:t>
            </a:r>
            <a:r>
              <a:rPr lang="en-GB" sz="1200" kern="1200" dirty="0">
                <a:solidFill>
                  <a:schemeClr val="tx1"/>
                </a:solidFill>
                <a:effectLst/>
                <a:latin typeface="+mn-lt"/>
                <a:ea typeface="+mn-ea"/>
                <a:cs typeface="Arial" panose="020B0604020202020204" pitchFamily="34" charset="0"/>
              </a:rPr>
              <a:t>…</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 and at this point, at last you might say, I bring ATEE back into the story!</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6B164AFE-FE8C-207D-4277-F155DB835669}"/>
              </a:ext>
            </a:extLst>
          </p:cNvPr>
          <p:cNvSpPr>
            <a:spLocks noGrp="1"/>
          </p:cNvSpPr>
          <p:nvPr>
            <p:ph type="sldNum" sz="quarter" idx="5"/>
          </p:nvPr>
        </p:nvSpPr>
        <p:spPr/>
        <p:txBody>
          <a:bodyPr/>
          <a:lstStyle/>
          <a:p>
            <a:fld id="{49DD4D23-C98A-435E-AE88-9061F8349B02}" type="slidenum">
              <a:rPr lang="en-GB" smtClean="0"/>
              <a:pPr/>
              <a:t>21</a:t>
            </a:fld>
            <a:endParaRPr lang="en-GB"/>
          </a:p>
        </p:txBody>
      </p:sp>
    </p:spTree>
    <p:extLst>
      <p:ext uri="{BB962C8B-B14F-4D97-AF65-F5344CB8AC3E}">
        <p14:creationId xmlns:p14="http://schemas.microsoft.com/office/powerpoint/2010/main" val="80139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First, I should address how we </a:t>
            </a:r>
            <a:r>
              <a:rPr lang="en-GB" sz="1200" b="1" kern="1200" dirty="0">
                <a:solidFill>
                  <a:schemeClr val="tx1"/>
                </a:solidFill>
                <a:effectLst/>
                <a:latin typeface="+mn-lt"/>
                <a:ea typeface="+mn-ea"/>
                <a:cs typeface="Arial" panose="020B0604020202020204" pitchFamily="34" charset="0"/>
              </a:rPr>
              <a:t>pronounce the initials or acronym</a:t>
            </a:r>
            <a:r>
              <a:rPr lang="en-GB" sz="1200" kern="1200" dirty="0">
                <a:solidFill>
                  <a:schemeClr val="tx1"/>
                </a:solidFill>
                <a:effectLst/>
                <a:latin typeface="+mn-lt"/>
                <a:ea typeface="+mn-ea"/>
                <a:cs typeface="Arial" panose="020B0604020202020204" pitchFamily="34" charset="0"/>
              </a:rPr>
              <a:t> for our association! It varies across countries and even within my own country, but perhaps the most familiar form is “</a:t>
            </a:r>
            <a:r>
              <a:rPr lang="en-GB" sz="1200" b="1" kern="1200" dirty="0" err="1">
                <a:solidFill>
                  <a:schemeClr val="tx1"/>
                </a:solidFill>
                <a:effectLst/>
                <a:latin typeface="+mn-lt"/>
                <a:ea typeface="+mn-ea"/>
                <a:cs typeface="Arial" panose="020B0604020202020204" pitchFamily="34" charset="0"/>
              </a:rPr>
              <a:t>Attay</a:t>
            </a:r>
            <a:r>
              <a:rPr lang="en-GB" sz="1200" kern="1200" dirty="0">
                <a:solidFill>
                  <a:schemeClr val="tx1"/>
                </a:solidFill>
                <a:effectLst/>
                <a:latin typeface="+mn-lt"/>
                <a:ea typeface="+mn-ea"/>
                <a:cs typeface="Arial" panose="020B0604020202020204" pitchFamily="34" charset="0"/>
              </a:rPr>
              <a:t>” – which has the merit of being short; so I’ll use it.</a:t>
            </a:r>
          </a:p>
          <a:p>
            <a:endParaRPr lang="en-GB"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[The text at the bottom of the slide refers to Ireland unexpectedly beating England in a Rugby international a few days before the webinar.]</a:t>
            </a:r>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2869030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6285D-8C9A-23F4-E3E3-89070C325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E9099-927D-F557-69C3-2064A79BD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2F6FED-B783-4AB1-851A-6B51501A9815}"/>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The group that was then called “</a:t>
            </a:r>
            <a:r>
              <a:rPr lang="en-GB" sz="1200" b="1" kern="1200" dirty="0">
                <a:solidFill>
                  <a:schemeClr val="tx1"/>
                </a:solidFill>
                <a:effectLst/>
                <a:latin typeface="+mn-lt"/>
                <a:ea typeface="+mn-ea"/>
                <a:cs typeface="Arial" panose="020B0604020202020204" pitchFamily="34" charset="0"/>
              </a:rPr>
              <a:t>The training of science teachers</a:t>
            </a:r>
            <a:r>
              <a:rPr lang="en-GB" sz="1200" kern="1200" dirty="0">
                <a:solidFill>
                  <a:schemeClr val="tx1"/>
                </a:solidFill>
                <a:effectLst/>
                <a:latin typeface="+mn-lt"/>
                <a:ea typeface="+mn-ea"/>
                <a:cs typeface="Arial" panose="020B0604020202020204" pitchFamily="34" charset="0"/>
              </a:rPr>
              <a:t>” emerged in the late 1980s, initially led by Fred Brinkman and then by Onno de Jong – both Dutchmen, and indeed the Dutch contributed a great deal to a large and vibrant group.  Among mang many interests, </a:t>
            </a:r>
            <a:r>
              <a:rPr lang="en-GB" sz="1200" b="1" kern="1200" dirty="0">
                <a:solidFill>
                  <a:schemeClr val="tx1"/>
                </a:solidFill>
                <a:effectLst/>
                <a:latin typeface="+mn-lt"/>
                <a:ea typeface="+mn-ea"/>
                <a:cs typeface="Arial" panose="020B0604020202020204" pitchFamily="34" charset="0"/>
              </a:rPr>
              <a:t>teacher thinking and conceptual change</a:t>
            </a:r>
            <a:r>
              <a:rPr lang="en-GB" sz="1200" kern="1200" dirty="0">
                <a:solidFill>
                  <a:schemeClr val="tx1"/>
                </a:solidFill>
                <a:effectLst/>
                <a:latin typeface="+mn-lt"/>
                <a:ea typeface="+mn-ea"/>
                <a:cs typeface="Arial" panose="020B0604020202020204" pitchFamily="34" charset="0"/>
              </a:rPr>
              <a:t> loomed large and indeed was the theme of the group’s first project.</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In the mid-1990s, the group was </a:t>
            </a:r>
            <a:r>
              <a:rPr lang="en-GB" sz="1200" i="1" kern="1200" dirty="0">
                <a:solidFill>
                  <a:schemeClr val="tx1"/>
                </a:solidFill>
                <a:effectLst/>
                <a:latin typeface="+mn-lt"/>
                <a:ea typeface="+mn-ea"/>
                <a:cs typeface="Arial" panose="020B0604020202020204" pitchFamily="34" charset="0"/>
              </a:rPr>
              <a:t>infiltrated</a:t>
            </a:r>
            <a:r>
              <a:rPr lang="en-GB" sz="1200" kern="1200" dirty="0">
                <a:solidFill>
                  <a:schemeClr val="tx1"/>
                </a:solidFill>
                <a:effectLst/>
                <a:latin typeface="+mn-lt"/>
                <a:ea typeface="+mn-ea"/>
                <a:cs typeface="Arial" panose="020B0604020202020204" pitchFamily="34" charset="0"/>
              </a:rPr>
              <a:t> by a number of mathematics educators (including myself). Led by Sally Berenson, we started a project (the lesson preparation method) that investigated beginning preservice teachers’ use of concepts and/or procedures in envisaging how to teach a topic; and the scientists used it too.</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The name of the group changed, first to acknowledge the mathematical presence, and then to a less training-focused “Science and mathematics education.” Many of the participants tended to favour constructivist approaches, but there was room for other ideas.</a:t>
            </a:r>
            <a:endParaRPr lang="en-IE" sz="1200" kern="1200" dirty="0">
              <a:solidFill>
                <a:schemeClr val="tx1"/>
              </a:solidFill>
              <a:effectLst/>
              <a:latin typeface="+mn-lt"/>
              <a:ea typeface="+mn-ea"/>
              <a:cs typeface="Arial" panose="020B0604020202020204" pitchFamily="34" charset="0"/>
            </a:endParaRPr>
          </a:p>
          <a:p>
            <a:endParaRPr lang="en-GB" sz="1200" b="0" i="0" kern="1200" dirty="0">
              <a:solidFill>
                <a:schemeClr val="tx1"/>
              </a:solidFill>
              <a:effectLst/>
              <a:latin typeface="+mn-lt"/>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BE1F1FCD-C6F6-99C2-7ADF-874173629D33}"/>
              </a:ext>
            </a:extLst>
          </p:cNvPr>
          <p:cNvSpPr>
            <a:spLocks noGrp="1"/>
          </p:cNvSpPr>
          <p:nvPr>
            <p:ph type="sldNum" sz="quarter" idx="5"/>
          </p:nvPr>
        </p:nvSpPr>
        <p:spPr/>
        <p:txBody>
          <a:bodyPr/>
          <a:lstStyle/>
          <a:p>
            <a:fld id="{49DD4D23-C98A-435E-AE88-9061F8349B02}" type="slidenum">
              <a:rPr lang="en-GB" smtClean="0"/>
              <a:pPr/>
              <a:t>22</a:t>
            </a:fld>
            <a:endParaRPr lang="en-GB"/>
          </a:p>
        </p:txBody>
      </p:sp>
    </p:spTree>
    <p:extLst>
      <p:ext uri="{BB962C8B-B14F-4D97-AF65-F5344CB8AC3E}">
        <p14:creationId xmlns:p14="http://schemas.microsoft.com/office/powerpoint/2010/main" val="3451489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37003-F1A6-7BC8-5A39-DC45B1D7A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416A6-AE44-1CF9-8B1B-030DC4B25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D440D-5D53-575F-8060-BDF301ABBE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This brings us to the </a:t>
            </a:r>
            <a:r>
              <a:rPr lang="en-GB" sz="1200" b="1" kern="1200" dirty="0">
                <a:solidFill>
                  <a:schemeClr val="tx1"/>
                </a:solidFill>
                <a:effectLst/>
                <a:latin typeface="+mn-lt"/>
                <a:ea typeface="+mn-ea"/>
                <a:cs typeface="Arial" panose="020B0604020202020204" pitchFamily="34" charset="0"/>
              </a:rPr>
              <a:t>new century</a:t>
            </a:r>
            <a:r>
              <a:rPr lang="en-GB" sz="1200" kern="1200" dirty="0">
                <a:solidFill>
                  <a:schemeClr val="tx1"/>
                </a:solidFill>
                <a:effectLst/>
                <a:latin typeface="+mn-lt"/>
                <a:ea typeface="+mn-ea"/>
                <a:cs typeface="Arial" panose="020B0604020202020204" pitchFamily="34" charset="0"/>
              </a:rPr>
              <a:t>: a time of </a:t>
            </a:r>
            <a:r>
              <a:rPr lang="en-GB" sz="1200" i="1" kern="1200" dirty="0">
                <a:solidFill>
                  <a:schemeClr val="tx1"/>
                </a:solidFill>
                <a:effectLst/>
                <a:latin typeface="+mn-lt"/>
                <a:ea typeface="+mn-ea"/>
                <a:cs typeface="Arial" panose="020B0604020202020204" pitchFamily="34" charset="0"/>
              </a:rPr>
              <a:t>accountability, performativity, measurable outcomes, rank-ordering of countries’ achievement scores</a:t>
            </a:r>
            <a:r>
              <a:rPr lang="en-GB" sz="1200" kern="1200" dirty="0">
                <a:solidFill>
                  <a:schemeClr val="tx1"/>
                </a:solidFill>
                <a:effectLst/>
                <a:latin typeface="+mn-lt"/>
                <a:ea typeface="+mn-ea"/>
                <a:cs typeface="Arial" panose="020B0604020202020204" pitchFamily="34" charset="0"/>
              </a:rPr>
              <a:t> (the horse-race approach) – my tone of voice indicates my biases! But I do believe ATEE has </a:t>
            </a:r>
            <a:r>
              <a:rPr lang="en-GB" sz="1200" i="1" kern="1200" dirty="0">
                <a:solidFill>
                  <a:schemeClr val="tx1"/>
                </a:solidFill>
                <a:effectLst/>
                <a:latin typeface="+mn-lt"/>
                <a:ea typeface="+mn-ea"/>
                <a:cs typeface="Arial" panose="020B0604020202020204" pitchFamily="34" charset="0"/>
              </a:rPr>
              <a:t>maintained a balance</a:t>
            </a:r>
            <a:r>
              <a:rPr lang="en-GB" sz="1200" kern="1200" dirty="0">
                <a:solidFill>
                  <a:schemeClr val="tx1"/>
                </a:solidFill>
                <a:effectLst/>
                <a:latin typeface="+mn-lt"/>
                <a:ea typeface="+mn-ea"/>
                <a:cs typeface="Arial" panose="020B0604020202020204" pitchFamily="34" charset="0"/>
              </a:rPr>
              <a:t>. We have discussed these trends, but we have also focused on more human characteristics: consider Gert Biesta’s keynote in Warsaw </a:t>
            </a:r>
            <a:r>
              <a:rPr lang="en-GB" sz="1200" i="1" kern="1200" dirty="0">
                <a:solidFill>
                  <a:schemeClr val="tx1"/>
                </a:solidFill>
                <a:effectLst/>
                <a:latin typeface="+mn-lt"/>
                <a:ea typeface="+mn-ea"/>
                <a:cs typeface="Arial" panose="020B0604020202020204" pitchFamily="34" charset="0"/>
              </a:rPr>
              <a:t>:</a:t>
            </a:r>
            <a:r>
              <a:rPr lang="en-GB" sz="1200" kern="1200" dirty="0">
                <a:solidFill>
                  <a:schemeClr val="tx1"/>
                </a:solidFill>
                <a:effectLst/>
                <a:latin typeface="+mn-lt"/>
                <a:ea typeface="+mn-ea"/>
                <a:cs typeface="Arial" panose="020B0604020202020204" pitchFamily="34" charset="0"/>
              </a:rPr>
              <a:t> think of teacher agency and of measuring what we value rather than valuing only what we can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Gert Biesta’s keynote address was not published in the Proceedings – a dedicated journal issue rather that ATEE’s usual production – so no reference can be provided here.</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E61E4BC1-5FA9-210A-9A05-0966286763BC}"/>
              </a:ext>
            </a:extLst>
          </p:cNvPr>
          <p:cNvSpPr>
            <a:spLocks noGrp="1"/>
          </p:cNvSpPr>
          <p:nvPr>
            <p:ph type="sldNum" sz="quarter" idx="5"/>
          </p:nvPr>
        </p:nvSpPr>
        <p:spPr/>
        <p:txBody>
          <a:bodyPr/>
          <a:lstStyle/>
          <a:p>
            <a:fld id="{49DD4D23-C98A-435E-AE88-9061F8349B02}" type="slidenum">
              <a:rPr lang="en-GB" smtClean="0"/>
              <a:pPr/>
              <a:t>23</a:t>
            </a:fld>
            <a:endParaRPr lang="en-GB"/>
          </a:p>
        </p:txBody>
      </p:sp>
    </p:spTree>
    <p:extLst>
      <p:ext uri="{BB962C8B-B14F-4D97-AF65-F5344CB8AC3E}">
        <p14:creationId xmlns:p14="http://schemas.microsoft.com/office/powerpoint/2010/main" val="379633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I typified the period by the </a:t>
            </a:r>
            <a:r>
              <a:rPr lang="en-GB" sz="1200" b="1" kern="1200" dirty="0">
                <a:solidFill>
                  <a:schemeClr val="tx1"/>
                </a:solidFill>
                <a:effectLst/>
                <a:latin typeface="+mn-lt"/>
                <a:ea typeface="+mn-ea"/>
                <a:cs typeface="Arial" panose="020B0604020202020204" pitchFamily="34" charset="0"/>
              </a:rPr>
              <a:t>large-scale assessment studies</a:t>
            </a:r>
            <a:r>
              <a:rPr lang="en-GB" sz="1200" kern="1200" dirty="0">
                <a:solidFill>
                  <a:schemeClr val="tx1"/>
                </a:solidFill>
                <a:effectLst/>
                <a:latin typeface="+mn-lt"/>
                <a:ea typeface="+mn-ea"/>
                <a:cs typeface="Arial" panose="020B0604020202020204" pitchFamily="34" charset="0"/>
              </a:rPr>
              <a:t>: ILSAs to their friends. They were not new in this century – for mathematics they date from the 1960s and for science from the 1970s – but they were intermittent and not always influential. From 2000, they have become </a:t>
            </a:r>
            <a:r>
              <a:rPr lang="en-GB" sz="1200" i="1" kern="1200" dirty="0">
                <a:solidFill>
                  <a:schemeClr val="tx1"/>
                </a:solidFill>
                <a:effectLst/>
                <a:latin typeface="+mn-lt"/>
                <a:ea typeface="+mn-ea"/>
                <a:cs typeface="Arial" panose="020B0604020202020204" pitchFamily="34" charset="0"/>
              </a:rPr>
              <a:t>more regular</a:t>
            </a:r>
            <a:r>
              <a:rPr lang="en-GB" sz="1200" kern="1200" dirty="0">
                <a:solidFill>
                  <a:schemeClr val="tx1"/>
                </a:solidFill>
                <a:effectLst/>
                <a:latin typeface="+mn-lt"/>
                <a:ea typeface="+mn-ea"/>
                <a:cs typeface="Arial" panose="020B0604020202020204" pitchFamily="34" charset="0"/>
              </a:rPr>
              <a:t> and have </a:t>
            </a:r>
            <a:r>
              <a:rPr lang="en-GB" sz="1200" i="1" kern="1200" dirty="0">
                <a:solidFill>
                  <a:schemeClr val="tx1"/>
                </a:solidFill>
                <a:effectLst/>
                <a:latin typeface="+mn-lt"/>
                <a:ea typeface="+mn-ea"/>
                <a:cs typeface="Arial" panose="020B0604020202020204" pitchFamily="34" charset="0"/>
              </a:rPr>
              <a:t>dominated many discussions</a:t>
            </a:r>
            <a:r>
              <a:rPr lang="en-GB" sz="1200" kern="1200" dirty="0">
                <a:solidFill>
                  <a:schemeClr val="tx1"/>
                </a:solidFill>
                <a:effectLst/>
                <a:latin typeface="+mn-lt"/>
                <a:ea typeface="+mn-ea"/>
                <a:cs typeface="Arial" panose="020B0604020202020204" pitchFamily="34" charset="0"/>
              </a:rPr>
              <a:t>. They focus on policy. The two main studies TIMSS and PISA, can be contrasted; </a:t>
            </a:r>
            <a:r>
              <a:rPr lang="en-GB" sz="1200" i="1" kern="1200" dirty="0">
                <a:solidFill>
                  <a:schemeClr val="tx1"/>
                </a:solidFill>
                <a:effectLst/>
                <a:latin typeface="+mn-lt"/>
                <a:ea typeface="+mn-ea"/>
                <a:cs typeface="Arial" panose="020B0604020202020204" pitchFamily="34" charset="0"/>
              </a:rPr>
              <a:t>TIMSS</a:t>
            </a:r>
            <a:r>
              <a:rPr lang="en-GB" sz="1200" kern="1200" dirty="0">
                <a:solidFill>
                  <a:schemeClr val="tx1"/>
                </a:solidFill>
                <a:effectLst/>
                <a:latin typeface="+mn-lt"/>
                <a:ea typeface="+mn-ea"/>
                <a:cs typeface="Arial" panose="020B0604020202020204" pitchFamily="34" charset="0"/>
              </a:rPr>
              <a:t> is based on testing reasonably common curricular material, so perhaps is as near ideologically neutral as one gets, whereas </a:t>
            </a:r>
            <a:r>
              <a:rPr lang="en-GB" sz="1200" i="1" kern="1200" dirty="0">
                <a:solidFill>
                  <a:schemeClr val="tx1"/>
                </a:solidFill>
                <a:effectLst/>
                <a:latin typeface="+mn-lt"/>
                <a:ea typeface="+mn-ea"/>
                <a:cs typeface="Arial" panose="020B0604020202020204" pitchFamily="34" charset="0"/>
              </a:rPr>
              <a:t>PISA</a:t>
            </a:r>
            <a:r>
              <a:rPr lang="en-GB" sz="1200" kern="1200" dirty="0">
                <a:solidFill>
                  <a:schemeClr val="tx1"/>
                </a:solidFill>
                <a:effectLst/>
                <a:latin typeface="+mn-lt"/>
                <a:ea typeface="+mn-ea"/>
                <a:cs typeface="Arial" panose="020B0604020202020204" pitchFamily="34" charset="0"/>
              </a:rPr>
              <a:t> is agenda driven, reflecting the current philosophies of mathematics and science education in preparing students for life … economic life; after all, it comes from the OECD. The first round of PISA took place in 2000.</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There are other studies such as TEDS-M, on mathematics teacher preparation – very relevant to ATEE (there was a keynote in Bergamo) but involving few countries.</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24</a:t>
            </a:fld>
            <a:endParaRPr lang="en-GB"/>
          </a:p>
        </p:txBody>
      </p:sp>
    </p:spTree>
    <p:extLst>
      <p:ext uri="{BB962C8B-B14F-4D97-AF65-F5344CB8AC3E}">
        <p14:creationId xmlns:p14="http://schemas.microsoft.com/office/powerpoint/2010/main" val="148343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B479B-379B-0EF0-36F4-7EC378D68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6BD84-67E5-D0C9-D7E7-A40BD8E31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C9A81-AB35-6D3D-9818-C28C90415B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Is it that ILSAs </a:t>
            </a:r>
            <a:r>
              <a:rPr lang="en-GB" sz="1200" b="1" kern="1200" dirty="0">
                <a:solidFill>
                  <a:schemeClr val="tx1"/>
                </a:solidFill>
                <a:effectLst/>
                <a:latin typeface="+mn-lt"/>
                <a:ea typeface="+mn-ea"/>
                <a:cs typeface="Arial" panose="020B0604020202020204" pitchFamily="34" charset="0"/>
              </a:rPr>
              <a:t>reflect</a:t>
            </a:r>
            <a:r>
              <a:rPr lang="en-GB" sz="1200" kern="1200" dirty="0">
                <a:solidFill>
                  <a:schemeClr val="tx1"/>
                </a:solidFill>
                <a:effectLst/>
                <a:latin typeface="+mn-lt"/>
                <a:ea typeface="+mn-ea"/>
                <a:cs typeface="Arial" panose="020B0604020202020204" pitchFamily="34" charset="0"/>
              </a:rPr>
              <a:t> trends in education, or do they </a:t>
            </a:r>
            <a:r>
              <a:rPr lang="en-GB" sz="1200" b="1" kern="1200" dirty="0">
                <a:solidFill>
                  <a:schemeClr val="tx1"/>
                </a:solidFill>
                <a:effectLst/>
                <a:latin typeface="+mn-lt"/>
                <a:ea typeface="+mn-ea"/>
                <a:cs typeface="Arial" panose="020B0604020202020204" pitchFamily="34" charset="0"/>
              </a:rPr>
              <a:t>drive</a:t>
            </a:r>
            <a:r>
              <a:rPr lang="en-GB" sz="1200" kern="1200" dirty="0">
                <a:solidFill>
                  <a:schemeClr val="tx1"/>
                </a:solidFill>
                <a:effectLst/>
                <a:latin typeface="+mn-lt"/>
                <a:ea typeface="+mn-ea"/>
                <a:cs typeface="Arial" panose="020B0604020202020204" pitchFamily="34" charset="0"/>
              </a:rPr>
              <a:t> them? Perhaps both! But, in any case, they are </a:t>
            </a:r>
            <a:r>
              <a:rPr lang="en-GB" sz="1200" i="1" kern="1200" dirty="0">
                <a:solidFill>
                  <a:schemeClr val="tx1"/>
                </a:solidFill>
                <a:effectLst/>
                <a:latin typeface="+mn-lt"/>
                <a:ea typeface="+mn-ea"/>
                <a:cs typeface="Arial" panose="020B0604020202020204" pitchFamily="34" charset="0"/>
              </a:rPr>
              <a:t>controversial</a:t>
            </a:r>
            <a:r>
              <a:rPr lang="en-GB" sz="1200" kern="1200" dirty="0">
                <a:solidFill>
                  <a:schemeClr val="tx1"/>
                </a:solidFill>
                <a:effectLst/>
                <a:latin typeface="+mn-lt"/>
                <a:ea typeface="+mn-ea"/>
                <a:cs typeface="Arial" panose="020B0604020202020204" pitchFamily="34" charset="0"/>
              </a:rPr>
              <a:t>, </a:t>
            </a:r>
            <a:r>
              <a:rPr lang="en-GB" sz="1200" i="1" kern="1200" dirty="0">
                <a:solidFill>
                  <a:schemeClr val="tx1"/>
                </a:solidFill>
                <a:effectLst/>
                <a:latin typeface="+mn-lt"/>
                <a:ea typeface="+mn-ea"/>
                <a:cs typeface="Arial" panose="020B0604020202020204" pitchFamily="34" charset="0"/>
              </a:rPr>
              <a:t>highly problematic</a:t>
            </a:r>
            <a:r>
              <a:rPr lang="en-GB" sz="1200" kern="1200" dirty="0">
                <a:solidFill>
                  <a:schemeClr val="tx1"/>
                </a:solidFill>
                <a:effectLst/>
                <a:latin typeface="+mn-lt"/>
                <a:ea typeface="+mn-ea"/>
                <a:cs typeface="Arial" panose="020B0604020202020204" pitchFamily="34" charset="0"/>
              </a:rPr>
              <a:t> – and at least in practice, they tend to be </a:t>
            </a:r>
            <a:r>
              <a:rPr lang="en-GB" sz="1200" b="1" kern="1200" dirty="0">
                <a:solidFill>
                  <a:schemeClr val="tx1"/>
                </a:solidFill>
                <a:effectLst/>
                <a:latin typeface="+mn-lt"/>
                <a:ea typeface="+mn-ea"/>
                <a:cs typeface="Arial" panose="020B0604020202020204" pitchFamily="34" charset="0"/>
              </a:rPr>
              <a:t>normative</a:t>
            </a:r>
            <a:r>
              <a:rPr lang="en-GB" sz="1200" kern="1200" dirty="0">
                <a:solidFill>
                  <a:schemeClr val="tx1"/>
                </a:solidFill>
                <a:effectLst/>
                <a:latin typeface="+mn-lt"/>
                <a:ea typeface="+mn-ea"/>
                <a:cs typeface="Arial" panose="020B0604020202020204" pitchFamily="34" charset="0"/>
              </a:rPr>
              <a:t>, which is why I picked them out for this period. Yes, I can be critical of them: but I have actually been involved with them fairly continuously since 1976 – ATEE’s birth year – and do see them as having strengths and uses.</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BD565B77-88A5-7C98-7A39-04AA39D9478A}"/>
              </a:ext>
            </a:extLst>
          </p:cNvPr>
          <p:cNvSpPr>
            <a:spLocks noGrp="1"/>
          </p:cNvSpPr>
          <p:nvPr>
            <p:ph type="sldNum" sz="quarter" idx="5"/>
          </p:nvPr>
        </p:nvSpPr>
        <p:spPr/>
        <p:txBody>
          <a:bodyPr/>
          <a:lstStyle/>
          <a:p>
            <a:fld id="{49DD4D23-C98A-435E-AE88-9061F8349B02}" type="slidenum">
              <a:rPr lang="en-GB" smtClean="0"/>
              <a:pPr/>
              <a:t>25</a:t>
            </a:fld>
            <a:endParaRPr lang="en-GB"/>
          </a:p>
        </p:txBody>
      </p:sp>
    </p:spTree>
    <p:extLst>
      <p:ext uri="{BB962C8B-B14F-4D97-AF65-F5344CB8AC3E}">
        <p14:creationId xmlns:p14="http://schemas.microsoft.com/office/powerpoint/2010/main" val="263519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4B84-055A-32E9-397A-CC3D64B68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AF55B-E775-7CD7-5062-94E9E0EC6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D4F4F-AE4B-068E-F351-7BAF71DE0C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One such </a:t>
            </a:r>
            <a:r>
              <a:rPr lang="en-GB" sz="1200" i="1" kern="1200" dirty="0">
                <a:solidFill>
                  <a:schemeClr val="tx1"/>
                </a:solidFill>
                <a:effectLst/>
                <a:latin typeface="+mn-lt"/>
                <a:ea typeface="+mn-ea"/>
                <a:cs typeface="Arial" panose="020B0604020202020204" pitchFamily="34" charset="0"/>
              </a:rPr>
              <a:t>strength or contribution</a:t>
            </a:r>
            <a:r>
              <a:rPr lang="en-GB" sz="1200" kern="1200" dirty="0">
                <a:solidFill>
                  <a:schemeClr val="tx1"/>
                </a:solidFill>
                <a:effectLst/>
                <a:latin typeface="+mn-lt"/>
                <a:ea typeface="+mn-ea"/>
                <a:cs typeface="Arial" panose="020B0604020202020204" pitchFamily="34" charset="0"/>
              </a:rPr>
              <a:t> is the concept of the </a:t>
            </a:r>
            <a:r>
              <a:rPr lang="en-GB" sz="1200" b="1" kern="1200" dirty="0">
                <a:solidFill>
                  <a:schemeClr val="tx1"/>
                </a:solidFill>
                <a:effectLst/>
                <a:latin typeface="+mn-lt"/>
                <a:ea typeface="+mn-ea"/>
                <a:cs typeface="Arial" panose="020B0604020202020204" pitchFamily="34" charset="0"/>
              </a:rPr>
              <a:t>three-level curriculum</a:t>
            </a:r>
            <a:r>
              <a:rPr lang="en-GB" sz="1200" kern="1200" dirty="0">
                <a:solidFill>
                  <a:schemeClr val="tx1"/>
                </a:solidFill>
                <a:effectLst/>
                <a:latin typeface="+mn-lt"/>
                <a:ea typeface="+mn-ea"/>
                <a:cs typeface="Arial" panose="020B0604020202020204" pitchFamily="34" charset="0"/>
              </a:rPr>
              <a:t> – actually from 1980, but still fundamental: the intended, implemented and attained curriculum, highlighting that the three levels differ. I have been </a:t>
            </a:r>
            <a:r>
              <a:rPr lang="en-GB" sz="1200" i="1" kern="1200" dirty="0">
                <a:solidFill>
                  <a:schemeClr val="tx1"/>
                </a:solidFill>
                <a:effectLst/>
                <a:latin typeface="+mn-lt"/>
                <a:ea typeface="+mn-ea"/>
                <a:cs typeface="Arial" panose="020B0604020202020204" pitchFamily="34" charset="0"/>
              </a:rPr>
              <a:t>using the concept</a:t>
            </a:r>
            <a:r>
              <a:rPr lang="en-GB" sz="1200" kern="1200" dirty="0">
                <a:solidFill>
                  <a:schemeClr val="tx1"/>
                </a:solidFill>
                <a:effectLst/>
                <a:latin typeface="+mn-lt"/>
                <a:ea typeface="+mn-ea"/>
                <a:cs typeface="Arial" panose="020B0604020202020204" pitchFamily="34" charset="0"/>
              </a:rPr>
              <a:t> throughout this talk, and I really don’t know how one can address curricular and attainment issues without disentangling whether one is addressed national (or equivalent) </a:t>
            </a:r>
            <a:r>
              <a:rPr lang="en-GB" sz="1200" i="1" kern="1200" dirty="0">
                <a:solidFill>
                  <a:schemeClr val="tx1"/>
                </a:solidFill>
                <a:effectLst/>
                <a:latin typeface="+mn-lt"/>
                <a:ea typeface="+mn-ea"/>
                <a:cs typeface="Arial" panose="020B0604020202020204" pitchFamily="34" charset="0"/>
              </a:rPr>
              <a:t>intentions</a:t>
            </a:r>
            <a:r>
              <a:rPr lang="en-GB" sz="1200" kern="1200" dirty="0">
                <a:solidFill>
                  <a:schemeClr val="tx1"/>
                </a:solidFill>
                <a:effectLst/>
                <a:latin typeface="+mn-lt"/>
                <a:ea typeface="+mn-ea"/>
                <a:cs typeface="Arial" panose="020B0604020202020204" pitchFamily="34" charset="0"/>
              </a:rPr>
              <a:t>, or what </a:t>
            </a:r>
            <a:r>
              <a:rPr lang="en-GB" sz="1200" i="1" kern="1200" dirty="0">
                <a:solidFill>
                  <a:schemeClr val="tx1"/>
                </a:solidFill>
                <a:effectLst/>
                <a:latin typeface="+mn-lt"/>
                <a:ea typeface="+mn-ea"/>
                <a:cs typeface="Arial" panose="020B0604020202020204" pitchFamily="34" charset="0"/>
              </a:rPr>
              <a:t>happens in classrooms</a:t>
            </a:r>
            <a:r>
              <a:rPr lang="en-GB" sz="1200" kern="1200" dirty="0">
                <a:solidFill>
                  <a:schemeClr val="tx1"/>
                </a:solidFill>
                <a:effectLst/>
                <a:latin typeface="+mn-lt"/>
                <a:ea typeface="+mn-ea"/>
                <a:cs typeface="Arial" panose="020B0604020202020204" pitchFamily="34" charset="0"/>
              </a:rPr>
              <a:t>, or what children </a:t>
            </a:r>
            <a:r>
              <a:rPr lang="en-GB" sz="1200" i="1" kern="1200" dirty="0">
                <a:solidFill>
                  <a:schemeClr val="tx1"/>
                </a:solidFill>
                <a:effectLst/>
                <a:latin typeface="+mn-lt"/>
                <a:ea typeface="+mn-ea"/>
                <a:cs typeface="Arial" panose="020B0604020202020204" pitchFamily="34" charset="0"/>
              </a:rPr>
              <a:t>do and don’t learn</a:t>
            </a:r>
            <a:r>
              <a:rPr lang="en-GB" sz="1200" kern="1200" dirty="0">
                <a:solidFill>
                  <a:schemeClr val="tx1"/>
                </a:solidFill>
                <a:effectLst/>
                <a:latin typeface="+mn-lt"/>
                <a:ea typeface="+mn-ea"/>
                <a:cs typeface="Arial" panose="020B0604020202020204" pitchFamily="34" charset="0"/>
              </a:rPr>
              <a:t>.</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35C2B044-51E4-4842-3630-BA9C50DFFB7E}"/>
              </a:ext>
            </a:extLst>
          </p:cNvPr>
          <p:cNvSpPr>
            <a:spLocks noGrp="1"/>
          </p:cNvSpPr>
          <p:nvPr>
            <p:ph type="sldNum" sz="quarter" idx="5"/>
          </p:nvPr>
        </p:nvSpPr>
        <p:spPr/>
        <p:txBody>
          <a:bodyPr/>
          <a:lstStyle/>
          <a:p>
            <a:fld id="{49DD4D23-C98A-435E-AE88-9061F8349B02}" type="slidenum">
              <a:rPr lang="en-GB" smtClean="0"/>
              <a:pPr/>
              <a:t>26</a:t>
            </a:fld>
            <a:endParaRPr lang="en-GB"/>
          </a:p>
        </p:txBody>
      </p:sp>
    </p:spTree>
    <p:extLst>
      <p:ext uri="{BB962C8B-B14F-4D97-AF65-F5344CB8AC3E}">
        <p14:creationId xmlns:p14="http://schemas.microsoft.com/office/powerpoint/2010/main" val="3320063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40E3F-52BD-23D5-02CB-9A41739F5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E3474-8831-04D1-31C7-31076B075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2D016-1EFD-1B4B-347B-83CE0CA6CC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So it is in the context of that framework that I postulate: </a:t>
            </a:r>
            <a:r>
              <a:rPr lang="en-GB" sz="1200" b="1" kern="1200" dirty="0">
                <a:solidFill>
                  <a:schemeClr val="tx1"/>
                </a:solidFill>
                <a:effectLst/>
                <a:latin typeface="+mn-lt"/>
                <a:ea typeface="+mn-ea"/>
                <a:cs typeface="Arial" panose="020B0604020202020204" pitchFamily="34" charset="0"/>
              </a:rPr>
              <a:t>Maybe since 2000 there haven’t been </a:t>
            </a:r>
            <a:r>
              <a:rPr lang="en-GB" sz="1200" b="1" i="1" kern="1200" dirty="0">
                <a:solidFill>
                  <a:schemeClr val="tx1"/>
                </a:solidFill>
                <a:effectLst/>
                <a:latin typeface="+mn-lt"/>
                <a:ea typeface="+mn-ea"/>
                <a:cs typeface="Arial" panose="020B0604020202020204" pitchFamily="34" charset="0"/>
              </a:rPr>
              <a:t>profound shifts</a:t>
            </a:r>
            <a:r>
              <a:rPr lang="en-GB" sz="1200" b="1" kern="1200" dirty="0">
                <a:solidFill>
                  <a:schemeClr val="tx1"/>
                </a:solidFill>
                <a:effectLst/>
                <a:latin typeface="+mn-lt"/>
                <a:ea typeface="+mn-ea"/>
                <a:cs typeface="Arial" panose="020B0604020202020204" pitchFamily="34" charset="0"/>
              </a:rPr>
              <a:t> in science and mathematics education</a:t>
            </a:r>
            <a:r>
              <a:rPr lang="en-GB" sz="1200" kern="1200" dirty="0">
                <a:solidFill>
                  <a:schemeClr val="tx1"/>
                </a:solidFill>
                <a:effectLst/>
                <a:latin typeface="+mn-lt"/>
                <a:ea typeface="+mn-ea"/>
                <a:cs typeface="Arial" panose="020B0604020202020204" pitchFamily="34" charset="0"/>
              </a:rPr>
              <a:t>; rather, there have been repeated attempts </a:t>
            </a:r>
            <a:r>
              <a:rPr lang="en-GB" sz="1200" i="1" kern="1200" dirty="0">
                <a:solidFill>
                  <a:schemeClr val="tx1"/>
                </a:solidFill>
                <a:effectLst/>
                <a:latin typeface="+mn-lt"/>
                <a:ea typeface="+mn-ea"/>
                <a:cs typeface="Arial" panose="020B0604020202020204" pitchFamily="34" charset="0"/>
              </a:rPr>
              <a:t>to improve implementation and attainment of similar goals</a:t>
            </a:r>
            <a:r>
              <a:rPr lang="en-GB" sz="1200" kern="1200" dirty="0">
                <a:solidFill>
                  <a:schemeClr val="tx1"/>
                </a:solidFill>
                <a:effectLst/>
                <a:latin typeface="+mn-lt"/>
                <a:ea typeface="+mn-ea"/>
                <a:cs typeface="Arial" panose="020B0604020202020204" pitchFamily="34" charset="0"/>
              </a:rPr>
              <a:t>. Is it just that I have run out of scope for recognising innovation, or is there really a strong element of “Groundhog Day”? Incidentally, in the cycle, the Samuel Beckett quote about failing better is usually taken to mean having another go and improving – but apparently he actually meant in in terms of getting worse. Let’s settle for the usual interpretation!</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BC2C6BEB-083A-39E1-E73A-6212B34C37F3}"/>
              </a:ext>
            </a:extLst>
          </p:cNvPr>
          <p:cNvSpPr>
            <a:spLocks noGrp="1"/>
          </p:cNvSpPr>
          <p:nvPr>
            <p:ph type="sldNum" sz="quarter" idx="5"/>
          </p:nvPr>
        </p:nvSpPr>
        <p:spPr/>
        <p:txBody>
          <a:bodyPr/>
          <a:lstStyle/>
          <a:p>
            <a:fld id="{49DD4D23-C98A-435E-AE88-9061F8349B02}" type="slidenum">
              <a:rPr lang="en-GB" smtClean="0"/>
              <a:pPr/>
              <a:t>27</a:t>
            </a:fld>
            <a:endParaRPr lang="en-GB"/>
          </a:p>
        </p:txBody>
      </p:sp>
    </p:spTree>
    <p:extLst>
      <p:ext uri="{BB962C8B-B14F-4D97-AF65-F5344CB8AC3E}">
        <p14:creationId xmlns:p14="http://schemas.microsoft.com/office/powerpoint/2010/main" val="219202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E3C1F-60E0-C08E-14E2-576E2F267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82977-E472-E1C8-EED3-FC2C7E86E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4EDD9-AC68-9174-A6E2-1FD59D9C509F}"/>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So what about our </a:t>
            </a:r>
            <a:r>
              <a:rPr lang="en-GB" sz="1200" b="1" kern="1200" dirty="0">
                <a:solidFill>
                  <a:schemeClr val="tx1"/>
                </a:solidFill>
                <a:effectLst/>
                <a:latin typeface="+mn-lt"/>
                <a:ea typeface="+mn-ea"/>
                <a:cs typeface="Arial" panose="020B0604020202020204" pitchFamily="34" charset="0"/>
              </a:rPr>
              <a:t>Science and Mathematics Education RDC story</a:t>
            </a:r>
            <a:r>
              <a:rPr lang="en-GB" sz="1200" kern="1200" dirty="0">
                <a:solidFill>
                  <a:schemeClr val="tx1"/>
                </a:solidFill>
                <a:effectLst/>
                <a:latin typeface="+mn-lt"/>
                <a:ea typeface="+mn-ea"/>
                <a:cs typeface="Arial" panose="020B0604020202020204" pitchFamily="34" charset="0"/>
              </a:rPr>
              <a:t> as seen in this light? We have had many and varied papers and a variety of projects, with the latter successful when they were continuing and enhancing previous themes: projects addressing teacher </a:t>
            </a:r>
            <a:r>
              <a:rPr lang="en-GB" sz="1200" i="1" kern="1200" dirty="0">
                <a:solidFill>
                  <a:schemeClr val="tx1"/>
                </a:solidFill>
                <a:effectLst/>
                <a:latin typeface="+mn-lt"/>
                <a:ea typeface="+mn-ea"/>
                <a:cs typeface="Arial" panose="020B0604020202020204" pitchFamily="34" charset="0"/>
              </a:rPr>
              <a:t>knowledge and understanding</a:t>
            </a:r>
            <a:r>
              <a:rPr lang="en-GB" sz="1200" kern="1200" dirty="0">
                <a:solidFill>
                  <a:schemeClr val="tx1"/>
                </a:solidFill>
                <a:effectLst/>
                <a:latin typeface="+mn-lt"/>
                <a:ea typeface="+mn-ea"/>
                <a:cs typeface="Arial" panose="020B0604020202020204" pitchFamily="34" charset="0"/>
              </a:rPr>
              <a:t>, with </a:t>
            </a:r>
            <a:r>
              <a:rPr lang="en-GB" sz="1200" i="1" kern="1200" dirty="0">
                <a:solidFill>
                  <a:schemeClr val="tx1"/>
                </a:solidFill>
                <a:effectLst/>
                <a:latin typeface="+mn-lt"/>
                <a:ea typeface="+mn-ea"/>
                <a:cs typeface="Arial" panose="020B0604020202020204" pitchFamily="34" charset="0"/>
              </a:rPr>
              <a:t>conceptual and procedural focus</a:t>
            </a:r>
            <a:r>
              <a:rPr lang="en-GB" sz="1200" kern="1200" dirty="0">
                <a:solidFill>
                  <a:schemeClr val="tx1"/>
                </a:solidFill>
                <a:effectLst/>
                <a:latin typeface="+mn-lt"/>
                <a:ea typeface="+mn-ea"/>
                <a:cs typeface="Arial" panose="020B0604020202020204" pitchFamily="34" charset="0"/>
              </a:rPr>
              <a:t> as well as </a:t>
            </a:r>
            <a:r>
              <a:rPr lang="en-GB" sz="1200" i="1" kern="1200" dirty="0">
                <a:solidFill>
                  <a:schemeClr val="tx1"/>
                </a:solidFill>
                <a:effectLst/>
                <a:latin typeface="+mn-lt"/>
                <a:ea typeface="+mn-ea"/>
                <a:cs typeface="Arial" panose="020B0604020202020204" pitchFamily="34" charset="0"/>
              </a:rPr>
              <a:t>applications</a:t>
            </a:r>
            <a:r>
              <a:rPr lang="en-GB" sz="1200" kern="1200" dirty="0">
                <a:solidFill>
                  <a:schemeClr val="tx1"/>
                </a:solidFill>
                <a:effectLst/>
                <a:latin typeface="+mn-lt"/>
                <a:ea typeface="+mn-ea"/>
                <a:cs typeface="Arial" panose="020B0604020202020204" pitchFamily="34" charset="0"/>
              </a:rPr>
              <a:t>; and our current one, </a:t>
            </a:r>
            <a:r>
              <a:rPr lang="en-GB" sz="1200" b="1" kern="1200" dirty="0" err="1">
                <a:solidFill>
                  <a:schemeClr val="tx1"/>
                </a:solidFill>
                <a:effectLst/>
                <a:latin typeface="+mn-lt"/>
                <a:ea typeface="+mn-ea"/>
                <a:cs typeface="Arial" panose="020B0604020202020204" pitchFamily="34" charset="0"/>
              </a:rPr>
              <a:t>Mathscify</a:t>
            </a:r>
            <a:r>
              <a:rPr lang="en-GB" sz="1200" kern="1200" dirty="0">
                <a:solidFill>
                  <a:schemeClr val="tx1"/>
                </a:solidFill>
                <a:effectLst/>
                <a:latin typeface="+mn-lt"/>
                <a:ea typeface="+mn-ea"/>
                <a:cs typeface="Arial" panose="020B0604020202020204" pitchFamily="34" charset="0"/>
              </a:rPr>
              <a:t>, based on </a:t>
            </a:r>
            <a:r>
              <a:rPr lang="en-GB" sz="1200" i="1" kern="1200" dirty="0">
                <a:solidFill>
                  <a:schemeClr val="tx1"/>
                </a:solidFill>
                <a:effectLst/>
                <a:latin typeface="+mn-lt"/>
                <a:ea typeface="+mn-ea"/>
                <a:cs typeface="Arial" panose="020B0604020202020204" pitchFamily="34" charset="0"/>
              </a:rPr>
              <a:t>problem solving</a:t>
            </a:r>
            <a:r>
              <a:rPr lang="en-GB" sz="1200" kern="1200" dirty="0">
                <a:solidFill>
                  <a:schemeClr val="tx1"/>
                </a:solidFill>
                <a:effectLst/>
                <a:latin typeface="+mn-lt"/>
                <a:ea typeface="+mn-ea"/>
                <a:cs typeface="Arial" panose="020B0604020202020204" pitchFamily="34" charset="0"/>
              </a:rPr>
              <a:t> – Lorraine will address it. </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Of course there have been </a:t>
            </a:r>
            <a:r>
              <a:rPr lang="en-GB" sz="1200" b="1" kern="1200" dirty="0">
                <a:solidFill>
                  <a:schemeClr val="tx1"/>
                </a:solidFill>
                <a:effectLst/>
                <a:latin typeface="+mn-lt"/>
                <a:ea typeface="+mn-ea"/>
                <a:cs typeface="Arial" panose="020B0604020202020204" pitchFamily="34" charset="0"/>
              </a:rPr>
              <a:t>new ideas</a:t>
            </a:r>
            <a:r>
              <a:rPr lang="en-GB" sz="1200" kern="1200" dirty="0">
                <a:solidFill>
                  <a:schemeClr val="tx1"/>
                </a:solidFill>
                <a:effectLst/>
                <a:latin typeface="+mn-lt"/>
                <a:ea typeface="+mn-ea"/>
                <a:cs typeface="Arial" panose="020B0604020202020204" pitchFamily="34" charset="0"/>
              </a:rPr>
              <a:t>: </a:t>
            </a:r>
            <a:r>
              <a:rPr lang="en-GB" sz="1200" kern="1200" dirty="0" err="1">
                <a:solidFill>
                  <a:schemeClr val="tx1"/>
                </a:solidFill>
                <a:effectLst/>
                <a:latin typeface="+mn-lt"/>
                <a:ea typeface="+mn-ea"/>
                <a:cs typeface="Arial" panose="020B0604020202020204" pitchFamily="34" charset="0"/>
              </a:rPr>
              <a:t>Mathscify</a:t>
            </a:r>
            <a:r>
              <a:rPr lang="en-GB" sz="1200" kern="1200" dirty="0">
                <a:solidFill>
                  <a:schemeClr val="tx1"/>
                </a:solidFill>
                <a:effectLst/>
                <a:latin typeface="+mn-lt"/>
                <a:ea typeface="+mn-ea"/>
                <a:cs typeface="Arial" panose="020B0604020202020204" pitchFamily="34" charset="0"/>
              </a:rPr>
              <a:t> looks for </a:t>
            </a:r>
            <a:r>
              <a:rPr lang="en-GB" sz="1200" i="1" kern="1200" dirty="0">
                <a:solidFill>
                  <a:schemeClr val="tx1"/>
                </a:solidFill>
                <a:effectLst/>
                <a:latin typeface="+mn-lt"/>
                <a:ea typeface="+mn-ea"/>
                <a:cs typeface="Arial" panose="020B0604020202020204" pitchFamily="34" charset="0"/>
              </a:rPr>
              <a:t>playful problems</a:t>
            </a:r>
            <a:r>
              <a:rPr lang="en-GB" sz="1200" kern="1200" dirty="0">
                <a:solidFill>
                  <a:schemeClr val="tx1"/>
                </a:solidFill>
                <a:effectLst/>
                <a:latin typeface="+mn-lt"/>
                <a:ea typeface="+mn-ea"/>
                <a:cs typeface="Arial" panose="020B0604020202020204" pitchFamily="34" charset="0"/>
              </a:rPr>
              <a:t>; our former Science chair Milan Stojkovic has highlighted </a:t>
            </a:r>
            <a:r>
              <a:rPr lang="en-GB" sz="1200" i="1" kern="1200" dirty="0">
                <a:solidFill>
                  <a:schemeClr val="tx1"/>
                </a:solidFill>
                <a:effectLst/>
                <a:latin typeface="+mn-lt"/>
                <a:ea typeface="+mn-ea"/>
                <a:cs typeface="Arial" panose="020B0604020202020204" pitchFamily="34" charset="0"/>
              </a:rPr>
              <a:t>humour and enjoyable activities</a:t>
            </a:r>
            <a:r>
              <a:rPr lang="en-GB" sz="1200" kern="1200" dirty="0">
                <a:solidFill>
                  <a:schemeClr val="tx1"/>
                </a:solidFill>
                <a:effectLst/>
                <a:latin typeface="+mn-lt"/>
                <a:ea typeface="+mn-ea"/>
                <a:cs typeface="Arial" panose="020B0604020202020204" pitchFamily="34" charset="0"/>
              </a:rPr>
              <a:t>; and our long-standing vice-chair Elsa Price has talked about </a:t>
            </a:r>
            <a:r>
              <a:rPr lang="en-GB" sz="1200" i="1" kern="1200" dirty="0">
                <a:solidFill>
                  <a:schemeClr val="tx1"/>
                </a:solidFill>
                <a:effectLst/>
                <a:latin typeface="+mn-lt"/>
                <a:ea typeface="+mn-ea"/>
                <a:cs typeface="Arial" panose="020B0604020202020204" pitchFamily="34" charset="0"/>
              </a:rPr>
              <a:t>wellness</a:t>
            </a:r>
            <a:r>
              <a:rPr lang="en-GB" sz="1200" kern="1200" dirty="0">
                <a:solidFill>
                  <a:schemeClr val="tx1"/>
                </a:solidFill>
                <a:effectLst/>
                <a:latin typeface="+mn-lt"/>
                <a:ea typeface="+mn-ea"/>
                <a:cs typeface="Arial" panose="020B0604020202020204" pitchFamily="34" charset="0"/>
              </a:rPr>
              <a:t>. We have tried to grapple with the interface with </a:t>
            </a:r>
            <a:r>
              <a:rPr lang="en-GB" sz="1200" i="1" kern="1200" dirty="0">
                <a:solidFill>
                  <a:schemeClr val="tx1"/>
                </a:solidFill>
                <a:effectLst/>
                <a:latin typeface="+mn-lt"/>
                <a:ea typeface="+mn-ea"/>
                <a:cs typeface="Arial" panose="020B0604020202020204" pitchFamily="34" charset="0"/>
              </a:rPr>
              <a:t>STEM</a:t>
            </a:r>
            <a:r>
              <a:rPr lang="en-GB" sz="1200" kern="1200" dirty="0">
                <a:solidFill>
                  <a:schemeClr val="tx1"/>
                </a:solidFill>
                <a:effectLst/>
                <a:latin typeface="+mn-lt"/>
                <a:ea typeface="+mn-ea"/>
                <a:cs typeface="Arial" panose="020B0604020202020204" pitchFamily="34" charset="0"/>
              </a:rPr>
              <a:t> – not very successfully…</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13E5E562-267C-F9A8-D1D5-A584A5CF15BA}"/>
              </a:ext>
            </a:extLst>
          </p:cNvPr>
          <p:cNvSpPr>
            <a:spLocks noGrp="1"/>
          </p:cNvSpPr>
          <p:nvPr>
            <p:ph type="sldNum" sz="quarter" idx="5"/>
          </p:nvPr>
        </p:nvSpPr>
        <p:spPr/>
        <p:txBody>
          <a:bodyPr/>
          <a:lstStyle/>
          <a:p>
            <a:fld id="{49DD4D23-C98A-435E-AE88-9061F8349B02}" type="slidenum">
              <a:rPr lang="en-GB" smtClean="0"/>
              <a:pPr/>
              <a:t>28</a:t>
            </a:fld>
            <a:endParaRPr lang="en-GB"/>
          </a:p>
        </p:txBody>
      </p:sp>
    </p:spTree>
    <p:extLst>
      <p:ext uri="{BB962C8B-B14F-4D97-AF65-F5344CB8AC3E}">
        <p14:creationId xmlns:p14="http://schemas.microsoft.com/office/powerpoint/2010/main" val="2642572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 and perhaps that leads me to what surely is </a:t>
            </a:r>
            <a:r>
              <a:rPr lang="en-GB" sz="1200" b="1" kern="1200" dirty="0">
                <a:solidFill>
                  <a:schemeClr val="tx1"/>
                </a:solidFill>
                <a:effectLst/>
                <a:latin typeface="+mn-lt"/>
                <a:ea typeface="+mn-ea"/>
                <a:cs typeface="Arial" panose="020B0604020202020204" pitchFamily="34" charset="0"/>
              </a:rPr>
              <a:t>the elephant in the room</a:t>
            </a:r>
            <a:r>
              <a:rPr lang="en-GB" sz="1200" kern="1200" dirty="0">
                <a:solidFill>
                  <a:schemeClr val="tx1"/>
                </a:solidFill>
                <a:effectLst/>
                <a:latin typeface="+mn-lt"/>
                <a:ea typeface="+mn-ea"/>
                <a:cs typeface="Arial" panose="020B0604020202020204" pitchFamily="34" charset="0"/>
              </a:rPr>
              <a:t>, the area that I could have made one of my themes for this talk: </a:t>
            </a:r>
            <a:r>
              <a:rPr lang="en-GB" sz="1200" i="1" kern="1200" dirty="0">
                <a:solidFill>
                  <a:schemeClr val="tx1"/>
                </a:solidFill>
                <a:effectLst/>
                <a:latin typeface="+mn-lt"/>
                <a:ea typeface="+mn-ea"/>
                <a:cs typeface="Arial" panose="020B0604020202020204" pitchFamily="34" charset="0"/>
              </a:rPr>
              <a:t>digital technology</a:t>
            </a:r>
            <a:r>
              <a:rPr lang="en-GB" sz="1200" kern="1200" dirty="0">
                <a:solidFill>
                  <a:schemeClr val="tx1"/>
                </a:solidFill>
                <a:effectLst/>
                <a:latin typeface="+mn-lt"/>
                <a:ea typeface="+mn-ea"/>
                <a:cs typeface="Arial" panose="020B0604020202020204" pitchFamily="34" charset="0"/>
              </a:rPr>
              <a:t> (where my ATEE adventure started) and now </a:t>
            </a:r>
            <a:r>
              <a:rPr lang="en-GB" sz="1200" i="1" kern="1200" dirty="0">
                <a:solidFill>
                  <a:schemeClr val="tx1"/>
                </a:solidFill>
                <a:effectLst/>
                <a:latin typeface="+mn-lt"/>
                <a:ea typeface="+mn-ea"/>
                <a:cs typeface="Arial" panose="020B0604020202020204" pitchFamily="34" charset="0"/>
              </a:rPr>
              <a:t>GenAI</a:t>
            </a:r>
            <a:r>
              <a:rPr lang="en-GB" sz="1200" kern="1200" dirty="0">
                <a:solidFill>
                  <a:schemeClr val="tx1"/>
                </a:solidFill>
                <a:effectLst/>
                <a:latin typeface="+mn-lt"/>
                <a:ea typeface="+mn-ea"/>
                <a:cs typeface="Arial" panose="020B0604020202020204" pitchFamily="34" charset="0"/>
              </a:rPr>
              <a:t>. This, surely, necessitates a </a:t>
            </a:r>
            <a:r>
              <a:rPr lang="en-GB" sz="1200" b="1" i="1" kern="1200" dirty="0">
                <a:solidFill>
                  <a:schemeClr val="tx1"/>
                </a:solidFill>
                <a:effectLst/>
                <a:latin typeface="+mn-lt"/>
                <a:ea typeface="+mn-ea"/>
                <a:cs typeface="Arial" panose="020B0604020202020204" pitchFamily="34" charset="0"/>
              </a:rPr>
              <a:t>profound shift</a:t>
            </a:r>
            <a:r>
              <a:rPr lang="en-GB" sz="1200" kern="1200" dirty="0">
                <a:solidFill>
                  <a:schemeClr val="tx1"/>
                </a:solidFill>
                <a:effectLst/>
                <a:latin typeface="+mn-lt"/>
                <a:ea typeface="+mn-ea"/>
                <a:cs typeface="Arial" panose="020B0604020202020204" pitchFamily="34" charset="0"/>
              </a:rPr>
              <a:t> in much of what we do. There should be some great ideas at our forthcoming </a:t>
            </a:r>
            <a:r>
              <a:rPr lang="en-GB" sz="1200" b="1" kern="1200" dirty="0">
                <a:solidFill>
                  <a:schemeClr val="tx1"/>
                </a:solidFill>
                <a:effectLst/>
                <a:latin typeface="+mn-lt"/>
                <a:ea typeface="+mn-ea"/>
                <a:cs typeface="Arial" panose="020B0604020202020204" pitchFamily="34" charset="0"/>
              </a:rPr>
              <a:t>Winter Conference in Braga</a:t>
            </a:r>
            <a:r>
              <a:rPr lang="en-GB" sz="1200" kern="1200" dirty="0">
                <a:solidFill>
                  <a:schemeClr val="tx1"/>
                </a:solidFill>
                <a:effectLst/>
                <a:latin typeface="+mn-lt"/>
                <a:ea typeface="+mn-ea"/>
                <a:cs typeface="Arial" panose="020B0604020202020204" pitchFamily="34" charset="0"/>
              </a:rPr>
              <a:t>. Perhaps we can meet there in person!</a:t>
            </a:r>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29</a:t>
            </a:fld>
            <a:endParaRPr lang="en-GB"/>
          </a:p>
        </p:txBody>
      </p:sp>
    </p:spTree>
    <p:extLst>
      <p:ext uri="{BB962C8B-B14F-4D97-AF65-F5344CB8AC3E}">
        <p14:creationId xmlns:p14="http://schemas.microsoft.com/office/powerpoint/2010/main" val="1473494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Go </a:t>
            </a:r>
            <a:r>
              <a:rPr lang="en-GB" sz="1200" kern="1200" dirty="0" err="1">
                <a:solidFill>
                  <a:schemeClr val="tx1"/>
                </a:solidFill>
                <a:effectLst/>
                <a:latin typeface="+mn-lt"/>
                <a:ea typeface="+mn-ea"/>
                <a:cs typeface="Arial" panose="020B0604020202020204" pitchFamily="34" charset="0"/>
              </a:rPr>
              <a:t>raibh</a:t>
            </a:r>
            <a:r>
              <a:rPr lang="en-GB" sz="1200" kern="1200" dirty="0">
                <a:solidFill>
                  <a:schemeClr val="tx1"/>
                </a:solidFill>
                <a:effectLst/>
                <a:latin typeface="+mn-lt"/>
                <a:ea typeface="+mn-ea"/>
                <a:cs typeface="Arial" panose="020B0604020202020204" pitchFamily="34" charset="0"/>
              </a:rPr>
              <a:t> </a:t>
            </a:r>
            <a:r>
              <a:rPr lang="en-GB" sz="1200" kern="1200" dirty="0" err="1">
                <a:solidFill>
                  <a:schemeClr val="tx1"/>
                </a:solidFill>
                <a:effectLst/>
                <a:latin typeface="+mn-lt"/>
                <a:ea typeface="+mn-ea"/>
                <a:cs typeface="Arial" panose="020B0604020202020204" pitchFamily="34" charset="0"/>
              </a:rPr>
              <a:t>maith</a:t>
            </a:r>
            <a:r>
              <a:rPr lang="en-GB" sz="1200" kern="1200" dirty="0">
                <a:solidFill>
                  <a:schemeClr val="tx1"/>
                </a:solidFill>
                <a:effectLst/>
                <a:latin typeface="+mn-lt"/>
                <a:ea typeface="+mn-ea"/>
                <a:cs typeface="Arial" panose="020B0604020202020204" pitchFamily="34" charset="0"/>
              </a:rPr>
              <a:t> </a:t>
            </a:r>
            <a:r>
              <a:rPr lang="en-GB" sz="1200" kern="1200" dirty="0" err="1">
                <a:solidFill>
                  <a:schemeClr val="tx1"/>
                </a:solidFill>
                <a:effectLst/>
                <a:latin typeface="+mn-lt"/>
                <a:ea typeface="+mn-ea"/>
                <a:cs typeface="Arial" panose="020B0604020202020204" pitchFamily="34" charset="0"/>
              </a:rPr>
              <a:t>agaibh</a:t>
            </a:r>
            <a:r>
              <a:rPr lang="en-GB" sz="1200" kern="1200" dirty="0">
                <a:solidFill>
                  <a:schemeClr val="tx1"/>
                </a:solidFill>
                <a:effectLst/>
                <a:latin typeface="+mn-lt"/>
                <a:ea typeface="+mn-ea"/>
                <a:cs typeface="Arial" panose="020B0604020202020204" pitchFamily="34" charset="0"/>
              </a:rPr>
              <a:t> – thanks to you all!</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30</a:t>
            </a:fld>
            <a:endParaRPr lang="en-GB"/>
          </a:p>
        </p:txBody>
      </p:sp>
    </p:spTree>
    <p:extLst>
      <p:ext uri="{BB962C8B-B14F-4D97-AF65-F5344CB8AC3E}">
        <p14:creationId xmlns:p14="http://schemas.microsoft.com/office/powerpoint/2010/main" val="1074786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cab35d8218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Who We Are: The Science &amp; Mathematics Education RDC</a:t>
            </a: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The Science and Mathematics Education RDC brings together colleagues interested in the enrichment of science and mathematics education across Europe and beyond. We provide a space for discussion, professional learning, and collaborative research.</a:t>
            </a: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Over more than three decades, the RDC has developed influential projects and reported work on topics such as pedagogical content knowledge, critical thinking, mathematical identity, and formative assessment. Our members work individually, in small groups, and collaboratively across institutions and countries, nurturing a vibrant and international research culture.</a:t>
            </a:r>
            <a:endParaRPr dirty="0"/>
          </a:p>
        </p:txBody>
      </p:sp>
      <p:sp>
        <p:nvSpPr>
          <p:cNvPr id="82" name="Google Shape;82;g3cab35d821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2000" cy="2571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The </a:t>
            </a:r>
            <a:r>
              <a:rPr lang="en-GB" sz="1200" b="1" kern="1200" dirty="0">
                <a:solidFill>
                  <a:schemeClr val="tx1"/>
                </a:solidFill>
                <a:effectLst/>
                <a:latin typeface="+mn-lt"/>
                <a:ea typeface="+mn-ea"/>
                <a:cs typeface="Arial" panose="020B0604020202020204" pitchFamily="34" charset="0"/>
              </a:rPr>
              <a:t>outline for the talk</a:t>
            </a:r>
            <a:r>
              <a:rPr lang="en-GB" sz="1200" kern="1200" dirty="0">
                <a:solidFill>
                  <a:schemeClr val="tx1"/>
                </a:solidFill>
                <a:effectLst/>
                <a:latin typeface="+mn-lt"/>
                <a:ea typeface="+mn-ea"/>
                <a:cs typeface="Arial" panose="020B0604020202020204" pitchFamily="34" charset="0"/>
              </a:rPr>
              <a:t> is listed on the slide. The first two sections set the scene; the next three provide the main story; and the last one deals with the present. </a:t>
            </a:r>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I should say that the </a:t>
            </a:r>
            <a:r>
              <a:rPr lang="en-GB" sz="1200" b="1" kern="1200" dirty="0">
                <a:solidFill>
                  <a:schemeClr val="tx1"/>
                </a:solidFill>
                <a:effectLst/>
                <a:latin typeface="+mn-lt"/>
                <a:ea typeface="+mn-ea"/>
                <a:cs typeface="Arial" panose="020B0604020202020204" pitchFamily="34" charset="0"/>
              </a:rPr>
              <a:t>dates shown</a:t>
            </a:r>
            <a:r>
              <a:rPr lang="en-GB" sz="1200" kern="1200" dirty="0">
                <a:solidFill>
                  <a:schemeClr val="tx1"/>
                </a:solidFill>
                <a:effectLst/>
                <a:latin typeface="+mn-lt"/>
                <a:ea typeface="+mn-ea"/>
                <a:cs typeface="Arial" panose="020B0604020202020204" pitchFamily="34" charset="0"/>
              </a:rPr>
              <a:t> are </a:t>
            </a:r>
            <a:r>
              <a:rPr lang="en-GB" sz="1200" i="1" kern="1200" dirty="0">
                <a:solidFill>
                  <a:schemeClr val="tx1"/>
                </a:solidFill>
                <a:effectLst/>
                <a:latin typeface="+mn-lt"/>
                <a:ea typeface="+mn-ea"/>
                <a:cs typeface="Arial" panose="020B0604020202020204" pitchFamily="34" charset="0"/>
              </a:rPr>
              <a:t>indicative </a:t>
            </a:r>
            <a:r>
              <a:rPr lang="en-GB" sz="1200" kern="1200" dirty="0">
                <a:solidFill>
                  <a:schemeClr val="tx1"/>
                </a:solidFill>
                <a:effectLst/>
                <a:latin typeface="+mn-lt"/>
                <a:ea typeface="+mn-ea"/>
                <a:cs typeface="Arial" panose="020B0604020202020204" pitchFamily="34" charset="0"/>
              </a:rPr>
              <a:t>and</a:t>
            </a:r>
            <a:r>
              <a:rPr lang="en-GB" sz="1200" i="1" kern="1200" dirty="0">
                <a:solidFill>
                  <a:schemeClr val="tx1"/>
                </a:solidFill>
                <a:effectLst/>
                <a:latin typeface="+mn-lt"/>
                <a:ea typeface="+mn-ea"/>
                <a:cs typeface="Arial" panose="020B0604020202020204" pitchFamily="34" charset="0"/>
              </a:rPr>
              <a:t> fuzzy</a:t>
            </a:r>
            <a:r>
              <a:rPr lang="en-GB" sz="1200" kern="1200" dirty="0">
                <a:solidFill>
                  <a:schemeClr val="tx1"/>
                </a:solidFill>
                <a:effectLst/>
                <a:latin typeface="+mn-lt"/>
                <a:ea typeface="+mn-ea"/>
                <a:cs typeface="Arial" panose="020B0604020202020204" pitchFamily="34" charset="0"/>
              </a:rPr>
              <a:t>; they differ across countries and indeed across subject areas.</a:t>
            </a:r>
            <a:endParaRPr lang="en-IE" sz="1200" kern="1200" dirty="0">
              <a:solidFill>
                <a:schemeClr val="tx1"/>
              </a:solidFill>
              <a:effectLst/>
              <a:latin typeface="+mn-lt"/>
              <a:ea typeface="+mn-ea"/>
              <a:cs typeface="Arial" panose="020B0604020202020204" pitchFamily="34" charset="0"/>
            </a:endParaRPr>
          </a:p>
          <a:p>
            <a:endParaRPr lang="en-GB" sz="1200" kern="1200" dirty="0">
              <a:solidFill>
                <a:schemeClr val="tx1"/>
              </a:solidFill>
              <a:effectLst/>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1852885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76312f7fdb_1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dirty="0">
                <a:solidFill>
                  <a:schemeClr val="dk1"/>
                </a:solidFill>
              </a:rPr>
              <a:t>Our Current Focus: Formative Assessment &amp; Multilingual Pedagogies.</a:t>
            </a:r>
          </a:p>
          <a:p>
            <a:pPr marL="0" lvl="0" indent="0" algn="l" rtl="0">
              <a:spcBef>
                <a:spcPts val="0"/>
              </a:spcBef>
              <a:spcAft>
                <a:spcPts val="0"/>
              </a:spcAft>
              <a:buSzPts val="1100"/>
              <a:buNone/>
            </a:pPr>
            <a:endParaRPr dirty="0">
              <a:solidFill>
                <a:schemeClr val="dk1"/>
              </a:solidFill>
            </a:endParaRPr>
          </a:p>
          <a:p>
            <a:pPr marL="0" lvl="0" indent="0" algn="l" rtl="0">
              <a:spcBef>
                <a:spcPts val="0"/>
              </a:spcBef>
              <a:spcAft>
                <a:spcPts val="0"/>
              </a:spcAft>
              <a:buSzPts val="1100"/>
              <a:buNone/>
            </a:pPr>
            <a:r>
              <a:rPr lang="en-US" dirty="0">
                <a:solidFill>
                  <a:schemeClr val="dk1"/>
                </a:solidFill>
              </a:rPr>
              <a:t>Our flagship project, </a:t>
            </a:r>
            <a:r>
              <a:rPr lang="en-US" dirty="0" err="1">
                <a:solidFill>
                  <a:schemeClr val="dk1"/>
                </a:solidFill>
              </a:rPr>
              <a:t>Mathscify</a:t>
            </a:r>
            <a:r>
              <a:rPr lang="en-US" dirty="0">
                <a:solidFill>
                  <a:schemeClr val="dk1"/>
                </a:solidFill>
              </a:rPr>
              <a:t>, grew from shared RDC work on designing low‑threshold, high‑ceiling tasks. The toolkit offers tasks, rubrics, and multilingual supports for formative assessment, aligning with major curriculum reforms and international frameworks such as TIMSS cognitive domains and TRU dimensions of powerful learning environments. </a:t>
            </a:r>
          </a:p>
          <a:p>
            <a:pPr marL="0" lvl="0" indent="0" algn="l" rtl="0">
              <a:spcBef>
                <a:spcPts val="0"/>
              </a:spcBef>
              <a:spcAft>
                <a:spcPts val="0"/>
              </a:spcAft>
              <a:buSzPts val="1100"/>
              <a:buNone/>
            </a:pPr>
            <a:endParaRPr dirty="0">
              <a:solidFill>
                <a:schemeClr val="dk1"/>
              </a:solidFill>
            </a:endParaRPr>
          </a:p>
          <a:p>
            <a:pPr marL="0" lvl="0" indent="0" algn="l" rtl="0">
              <a:spcBef>
                <a:spcPts val="0"/>
              </a:spcBef>
              <a:spcAft>
                <a:spcPts val="0"/>
              </a:spcAft>
              <a:buSzPts val="1100"/>
              <a:buNone/>
            </a:pPr>
            <a:r>
              <a:rPr lang="en-US" dirty="0">
                <a:solidFill>
                  <a:schemeClr val="dk1"/>
                </a:solidFill>
              </a:rPr>
              <a:t>Findings from Irish‑medium immersion contexts highlight the complexities of language and mathematical sense‑making, reinforcing the value of CLIL‑based materials and multimodal task design.</a:t>
            </a:r>
          </a:p>
          <a:p>
            <a:pPr marL="0" lvl="0" indent="0" algn="l" rtl="0">
              <a:spcBef>
                <a:spcPts val="0"/>
              </a:spcBef>
              <a:spcAft>
                <a:spcPts val="0"/>
              </a:spcAft>
              <a:buSzPts val="1100"/>
              <a:buNone/>
            </a:pPr>
            <a:endParaRPr dirty="0">
              <a:solidFill>
                <a:schemeClr val="dk1"/>
              </a:solidFill>
            </a:endParaRPr>
          </a:p>
          <a:p>
            <a:pPr marL="0" lvl="0" indent="0" algn="l" rtl="0">
              <a:spcBef>
                <a:spcPts val="0"/>
              </a:spcBef>
              <a:spcAft>
                <a:spcPts val="0"/>
              </a:spcAft>
              <a:buSzPts val="1100"/>
              <a:buNone/>
            </a:pPr>
            <a:r>
              <a:rPr lang="en-US" dirty="0" err="1">
                <a:solidFill>
                  <a:schemeClr val="dk1"/>
                </a:solidFill>
              </a:rPr>
              <a:t>Mathscify</a:t>
            </a:r>
            <a:r>
              <a:rPr lang="en-US" dirty="0">
                <a:solidFill>
                  <a:schemeClr val="dk1"/>
                </a:solidFill>
              </a:rPr>
              <a:t> now includes tasks in Irish, French, German, Dutch, Portuguese, Arabic, and Spanish, with more in development.</a:t>
            </a:r>
            <a:endParaRPr dirty="0">
              <a:solidFill>
                <a:schemeClr val="dk1"/>
              </a:solidFill>
            </a:endParaRPr>
          </a:p>
        </p:txBody>
      </p:sp>
      <p:sp>
        <p:nvSpPr>
          <p:cNvPr id="93" name="Google Shape;93;g376312f7fd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3C6AD3EF-DACE-D2F0-0A35-3B5882FFA83D}"/>
            </a:ext>
          </a:extLst>
        </p:cNvPr>
        <p:cNvGrpSpPr/>
        <p:nvPr/>
      </p:nvGrpSpPr>
      <p:grpSpPr>
        <a:xfrm>
          <a:off x="0" y="0"/>
          <a:ext cx="0" cy="0"/>
          <a:chOff x="0" y="0"/>
          <a:chExt cx="0" cy="0"/>
        </a:xfrm>
      </p:grpSpPr>
      <p:sp>
        <p:nvSpPr>
          <p:cNvPr id="102" name="Google Shape;102;g3cab35d8218_0_48:notes">
            <a:extLst>
              <a:ext uri="{FF2B5EF4-FFF2-40B4-BE49-F238E27FC236}">
                <a16:creationId xmlns:a16="http://schemas.microsoft.com/office/drawing/2014/main" id="{C825EA4E-FAC8-C504-4BC1-F1F3006DEC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3cab35d8218_0_48:notes">
            <a:extLst>
              <a:ext uri="{FF2B5EF4-FFF2-40B4-BE49-F238E27FC236}">
                <a16:creationId xmlns:a16="http://schemas.microsoft.com/office/drawing/2014/main" id="{2B9DA048-6072-1B83-1E2B-ED1EB5D4BAE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RDC’s work responds to international challenges: teachers often struggle to assess non‑routine problem‑solving, to integrate playful pedagogies, or to teach through an additional language. Our projects and areas of interest—such as </a:t>
            </a:r>
            <a:r>
              <a:rPr lang="en-US" dirty="0" err="1"/>
              <a:t>Mathscify</a:t>
            </a:r>
            <a:r>
              <a:rPr lang="en-US" dirty="0"/>
              <a:t>, CLIL, studies on ratio, teacher thinking, and now lesson study (</a:t>
            </a:r>
            <a:r>
              <a:rPr lang="en-GB" dirty="0"/>
              <a:t>Focus is on (to date) primary teachers’ professional development across different curricular and language settings)</a:t>
            </a:r>
            <a:r>
              <a:rPr lang="en-US" dirty="0"/>
              <a:t>—provide practical tools and research evidence to address these needs.</a:t>
            </a: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We invite new members to join us: to co‑create tasks, </a:t>
            </a:r>
            <a:r>
              <a:rPr lang="en-US" dirty="0" err="1"/>
              <a:t>analyse</a:t>
            </a:r>
            <a:r>
              <a:rPr lang="en-US" dirty="0"/>
              <a:t> classroom data, contribute to publications, or take part in comparative research across diverse educational systems. You can email me at the address provided on the slide. You can also find out more at </a:t>
            </a:r>
            <a:r>
              <a:rPr lang="en-US" u="sng" dirty="0">
                <a:solidFill>
                  <a:schemeClr val="hlink"/>
                </a:solidFill>
                <a:hlinkClick r:id="rId3"/>
              </a:rPr>
              <a:t>www.mathscify.org</a:t>
            </a:r>
            <a:r>
              <a:rPr lang="en-US" dirty="0"/>
              <a:t> or our dedicated project website </a:t>
            </a:r>
            <a:r>
              <a:rPr lang="en-US" u="sng" dirty="0">
                <a:solidFill>
                  <a:schemeClr val="hlink"/>
                </a:solidFill>
                <a:hlinkClick r:id="rId4"/>
              </a:rPr>
              <a:t>rdcsciencemathematics.weebly.com</a:t>
            </a:r>
            <a:r>
              <a:rPr lang="en-US" dirty="0"/>
              <a:t> All colleagues interested in teacher education, curriculum reform, or classroom assessment are welcome.</a:t>
            </a:r>
            <a:endParaRPr dirty="0"/>
          </a:p>
        </p:txBody>
      </p:sp>
    </p:spTree>
    <p:extLst>
      <p:ext uri="{BB962C8B-B14F-4D97-AF65-F5344CB8AC3E}">
        <p14:creationId xmlns:p14="http://schemas.microsoft.com/office/powerpoint/2010/main" val="1784076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9732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300932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00715F-51DF-9245-836A-49512772D8F9}" type="slidenum">
              <a:rPr kumimoji="0" lang="pt-P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pt-P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46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D1294-0635-2853-22A1-310B2FC0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48237-21BE-93C2-D7D9-99674AB5E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01D6A-352A-4C20-6C63-BCEE31E5211A}"/>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By way of </a:t>
            </a:r>
            <a:r>
              <a:rPr lang="en-GB" sz="1200" b="1" kern="1200" dirty="0">
                <a:solidFill>
                  <a:schemeClr val="tx1"/>
                </a:solidFill>
                <a:effectLst/>
                <a:latin typeface="+mn-lt"/>
                <a:ea typeface="+mn-ea"/>
                <a:cs typeface="Arial" panose="020B0604020202020204" pitchFamily="34" charset="0"/>
              </a:rPr>
              <a:t>Introduction</a:t>
            </a:r>
            <a:r>
              <a:rPr lang="en-GB" sz="1200" kern="1200" dirty="0">
                <a:solidFill>
                  <a:schemeClr val="tx1"/>
                </a:solidFill>
                <a:effectLst/>
                <a:latin typeface="+mn-lt"/>
                <a:ea typeface="+mn-ea"/>
                <a:cs typeface="Arial" panose="020B0604020202020204" pitchFamily="34" charset="0"/>
              </a:rPr>
              <a:t>, I have picked out some </a:t>
            </a:r>
            <a:r>
              <a:rPr lang="en-GB" sz="1200" b="1" kern="1200" dirty="0">
                <a:solidFill>
                  <a:schemeClr val="tx1"/>
                </a:solidFill>
                <a:effectLst/>
                <a:latin typeface="+mn-lt"/>
                <a:ea typeface="+mn-ea"/>
                <a:cs typeface="Arial" panose="020B0604020202020204" pitchFamily="34" charset="0"/>
              </a:rPr>
              <a:t>themes</a:t>
            </a:r>
            <a:r>
              <a:rPr lang="en-GB" sz="1200" kern="1200" dirty="0">
                <a:solidFill>
                  <a:schemeClr val="tx1"/>
                </a:solidFill>
                <a:effectLst/>
                <a:latin typeface="+mn-lt"/>
                <a:ea typeface="+mn-ea"/>
                <a:cs typeface="Arial" panose="020B0604020202020204" pitchFamily="34" charset="0"/>
              </a:rPr>
              <a:t> for the talk. Over the years, many topics have been discussed; but, with an agreed brief that I would examine </a:t>
            </a:r>
            <a:r>
              <a:rPr lang="en-GB" sz="1200" b="1" i="1" kern="1200" dirty="0">
                <a:solidFill>
                  <a:srgbClr val="FF0000"/>
                </a:solidFill>
                <a:effectLst/>
                <a:latin typeface="+mn-lt"/>
                <a:ea typeface="+mn-ea"/>
                <a:cs typeface="Arial" panose="020B0604020202020204" pitchFamily="34" charset="0"/>
              </a:rPr>
              <a:t>profound shifts</a:t>
            </a:r>
            <a:r>
              <a:rPr lang="en-GB" sz="1200" kern="1200" dirty="0">
                <a:solidFill>
                  <a:srgbClr val="FF0000"/>
                </a:solidFill>
                <a:effectLst/>
                <a:latin typeface="+mn-lt"/>
                <a:ea typeface="+mn-ea"/>
                <a:cs typeface="Arial" panose="020B0604020202020204" pitchFamily="34" charset="0"/>
              </a:rPr>
              <a:t> </a:t>
            </a:r>
            <a:r>
              <a:rPr lang="en-GB" sz="1200" kern="1200" dirty="0">
                <a:solidFill>
                  <a:schemeClr val="tx1"/>
                </a:solidFill>
                <a:effectLst/>
                <a:latin typeface="+mn-lt"/>
                <a:ea typeface="+mn-ea"/>
                <a:cs typeface="Arial" panose="020B0604020202020204" pitchFamily="34" charset="0"/>
              </a:rPr>
              <a:t>in science and mathematics education over the lifetime of ATEE, I came up with four: the </a:t>
            </a:r>
            <a:r>
              <a:rPr lang="en-GB" sz="1200" i="1" kern="1200" dirty="0">
                <a:solidFill>
                  <a:schemeClr val="tx1"/>
                </a:solidFill>
                <a:effectLst/>
                <a:latin typeface="+mn-lt"/>
                <a:ea typeface="+mn-ea"/>
                <a:cs typeface="Arial" panose="020B0604020202020204" pitchFamily="34" charset="0"/>
              </a:rPr>
              <a:t>nature of science and mathematics</a:t>
            </a:r>
            <a:r>
              <a:rPr lang="en-GB" sz="1200" kern="1200" dirty="0">
                <a:solidFill>
                  <a:schemeClr val="tx1"/>
                </a:solidFill>
                <a:effectLst/>
                <a:latin typeface="+mn-lt"/>
                <a:ea typeface="+mn-ea"/>
                <a:cs typeface="Arial" panose="020B0604020202020204" pitchFamily="34" charset="0"/>
              </a:rPr>
              <a:t>; </a:t>
            </a:r>
            <a:r>
              <a:rPr lang="en-GB" sz="1200" i="1" kern="1200" dirty="0">
                <a:solidFill>
                  <a:schemeClr val="tx1"/>
                </a:solidFill>
                <a:effectLst/>
                <a:latin typeface="+mn-lt"/>
                <a:ea typeface="+mn-ea"/>
                <a:cs typeface="Arial" panose="020B0604020202020204" pitchFamily="34" charset="0"/>
              </a:rPr>
              <a:t>curriculum and (or including) assessment</a:t>
            </a:r>
            <a:r>
              <a:rPr lang="en-GB" sz="1200" kern="1200" dirty="0">
                <a:solidFill>
                  <a:schemeClr val="tx1"/>
                </a:solidFill>
                <a:effectLst/>
                <a:latin typeface="+mn-lt"/>
                <a:ea typeface="+mn-ea"/>
                <a:cs typeface="Arial" panose="020B0604020202020204" pitchFamily="34" charset="0"/>
              </a:rPr>
              <a:t>; </a:t>
            </a:r>
            <a:r>
              <a:rPr lang="en-GB" sz="1200" i="1" kern="1200" dirty="0">
                <a:solidFill>
                  <a:schemeClr val="tx1"/>
                </a:solidFill>
                <a:effectLst/>
                <a:latin typeface="+mn-lt"/>
                <a:ea typeface="+mn-ea"/>
                <a:cs typeface="Arial" panose="020B0604020202020204" pitchFamily="34" charset="0"/>
              </a:rPr>
              <a:t>teaching and learning</a:t>
            </a:r>
            <a:r>
              <a:rPr lang="en-GB" sz="1200" kern="1200" dirty="0">
                <a:solidFill>
                  <a:schemeClr val="tx1"/>
                </a:solidFill>
                <a:effectLst/>
                <a:latin typeface="+mn-lt"/>
                <a:ea typeface="+mn-ea"/>
                <a:cs typeface="Arial" panose="020B0604020202020204" pitchFamily="34" charset="0"/>
              </a:rPr>
              <a:t>; and those pesky </a:t>
            </a:r>
            <a:r>
              <a:rPr lang="en-GB" sz="1200" i="1" kern="1200" dirty="0">
                <a:solidFill>
                  <a:schemeClr val="tx1"/>
                </a:solidFill>
                <a:effectLst/>
                <a:latin typeface="+mn-lt"/>
                <a:ea typeface="+mn-ea"/>
                <a:cs typeface="Arial" panose="020B0604020202020204" pitchFamily="34" charset="0"/>
              </a:rPr>
              <a:t>international studies</a:t>
            </a:r>
            <a:r>
              <a:rPr lang="en-GB" sz="1200" kern="1200" dirty="0">
                <a:solidFill>
                  <a:schemeClr val="tx1"/>
                </a:solidFill>
                <a:effectLst/>
                <a:latin typeface="+mn-lt"/>
                <a:ea typeface="+mn-ea"/>
                <a:cs typeface="Arial" panose="020B0604020202020204" pitchFamily="34" charset="0"/>
              </a:rPr>
              <a:t> of (chiefly) attainment.</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Perhaps only one of those – teaching and learning – is very obviously connected with teacher education…</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4D6EEBDE-5A1F-C94A-9E87-E1286288475A}"/>
              </a:ext>
            </a:extLst>
          </p:cNvPr>
          <p:cNvSpPr>
            <a:spLocks noGrp="1"/>
          </p:cNvSpPr>
          <p:nvPr>
            <p:ph type="sldNum" sz="quarter" idx="5"/>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338429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E0DBA-5668-3292-13F1-014C43ED6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47B59-59FF-075C-EE8C-DCDF6DE70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5C979-1519-8861-63E9-0CB6F9238596}"/>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 but I claim </a:t>
            </a:r>
            <a:r>
              <a:rPr lang="en-GB" sz="1200" b="1" kern="1200" dirty="0">
                <a:solidFill>
                  <a:schemeClr val="tx1"/>
                </a:solidFill>
                <a:effectLst/>
                <a:latin typeface="+mn-lt"/>
                <a:ea typeface="+mn-ea"/>
                <a:cs typeface="Arial" panose="020B0604020202020204" pitchFamily="34" charset="0"/>
              </a:rPr>
              <a:t>they all are highly relevant [for teacher education]</a:t>
            </a:r>
            <a:r>
              <a:rPr lang="en-GB" sz="1200" kern="1200" dirty="0">
                <a:solidFill>
                  <a:schemeClr val="tx1"/>
                </a:solidFill>
                <a:effectLst/>
                <a:latin typeface="+mn-lt"/>
                <a:ea typeface="+mn-ea"/>
                <a:cs typeface="Arial" panose="020B0604020202020204" pitchFamily="34" charset="0"/>
              </a:rPr>
              <a:t>. Research has indicated the importance of teachers’ beliefs about the nature of their subjects; teachers are the people who implement or enact curricula, and who deal with much assessment; obviously the approaches to teaching and learning are topics in the ATEE domain, and teacher beliefs are very important here too; and teachers – and others – need to understand the findings (and limitations) of the international studies.</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I tried various ways of preparing this talk – by theme; by subject area – but they didn’t work; so in the end I decided to </a:t>
            </a:r>
            <a:r>
              <a:rPr lang="en-GB" sz="1200" b="1" kern="1200" dirty="0">
                <a:solidFill>
                  <a:schemeClr val="tx1"/>
                </a:solidFill>
                <a:effectLst/>
                <a:latin typeface="+mn-lt"/>
                <a:ea typeface="+mn-ea"/>
                <a:cs typeface="Arial" panose="020B0604020202020204" pitchFamily="34" charset="0"/>
              </a:rPr>
              <a:t>tell a story</a:t>
            </a:r>
            <a:r>
              <a:rPr lang="en-GB" sz="1200" kern="1200" dirty="0">
                <a:solidFill>
                  <a:schemeClr val="tx1"/>
                </a:solidFill>
                <a:effectLst/>
                <a:latin typeface="+mn-lt"/>
                <a:ea typeface="+mn-ea"/>
                <a:cs typeface="Arial" panose="020B0604020202020204" pitchFamily="34" charset="0"/>
              </a:rPr>
              <a:t> – ATEE’s story and mine – with the themes colour-coded on the slides as they arise. Like the dates, the coding is fuzzy; but red will indicate that I’m referring mainly to the nature of the subjects, yellow – curriculum, blue – teaching and learning; and (eventually) green for the effect of the international studies.</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189E12D3-107D-A99B-F98F-4F2E6EF15F1A}"/>
              </a:ext>
            </a:extLst>
          </p:cNvPr>
          <p:cNvSpPr>
            <a:spLocks noGrp="1"/>
          </p:cNvSpPr>
          <p:nvPr>
            <p:ph type="sldNum" sz="quarter" idx="5"/>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1608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81D50-85E8-FEE8-A04A-D4F229834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1304F-0029-910A-5BCE-F1C43E0C4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97AC4-8020-B1E2-9D7D-987F47E7AF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Since this is partly my story, I included </a:t>
            </a:r>
            <a:r>
              <a:rPr lang="en-GB" sz="1200" b="1" kern="1200" dirty="0">
                <a:solidFill>
                  <a:schemeClr val="tx1"/>
                </a:solidFill>
                <a:effectLst/>
                <a:latin typeface="+mn-lt"/>
                <a:ea typeface="+mn-ea"/>
                <a:cs typeface="Arial" panose="020B0604020202020204" pitchFamily="34" charset="0"/>
              </a:rPr>
              <a:t>some points about myself</a:t>
            </a:r>
            <a:r>
              <a:rPr lang="en-GB" sz="1200" kern="1200" dirty="0">
                <a:solidFill>
                  <a:schemeClr val="tx1"/>
                </a:solidFill>
                <a:effectLst/>
                <a:latin typeface="+mn-lt"/>
                <a:ea typeface="+mn-ea"/>
                <a:cs typeface="Arial" panose="020B0604020202020204" pitchFamily="34" charset="0"/>
              </a:rPr>
              <a:t>. They are listed on the slide, and you can see that mathematics is dominant but there are science aspects too. Details aren’t important; rather, I can focus on the </a:t>
            </a:r>
            <a:r>
              <a:rPr lang="en-GB" sz="1200" b="1" kern="1200" dirty="0">
                <a:solidFill>
                  <a:schemeClr val="tx1"/>
                </a:solidFill>
                <a:effectLst/>
                <a:latin typeface="+mn-lt"/>
                <a:ea typeface="+mn-ea"/>
                <a:cs typeface="Arial" panose="020B0604020202020204" pitchFamily="34" charset="0"/>
              </a:rPr>
              <a:t>slide title</a:t>
            </a:r>
            <a:r>
              <a:rPr lang="en-GB" sz="1200" kern="1200" dirty="0">
                <a:solidFill>
                  <a:schemeClr val="tx1"/>
                </a:solidFill>
                <a:effectLst/>
                <a:latin typeface="+mn-lt"/>
                <a:ea typeface="+mn-ea"/>
                <a:cs typeface="Arial" panose="020B0604020202020204" pitchFamily="34" charset="0"/>
              </a:rPr>
              <a:t>. “Ah yes, I remember it well” is a song from the film </a:t>
            </a:r>
            <a:r>
              <a:rPr lang="en-GB" sz="1200" i="1" kern="1200" dirty="0">
                <a:solidFill>
                  <a:schemeClr val="tx1"/>
                </a:solidFill>
                <a:effectLst/>
                <a:latin typeface="+mn-lt"/>
                <a:ea typeface="+mn-ea"/>
                <a:cs typeface="Arial" panose="020B0604020202020204" pitchFamily="34" charset="0"/>
              </a:rPr>
              <a:t>Gigi</a:t>
            </a:r>
            <a:r>
              <a:rPr lang="en-GB" sz="1200" kern="1200" dirty="0">
                <a:solidFill>
                  <a:schemeClr val="tx1"/>
                </a:solidFill>
                <a:effectLst/>
                <a:latin typeface="+mn-lt"/>
                <a:ea typeface="+mn-ea"/>
                <a:cs typeface="Arial" panose="020B0604020202020204" pitchFamily="34" charset="0"/>
              </a:rPr>
              <a:t>, and the point of the song is that the two singers </a:t>
            </a:r>
            <a:r>
              <a:rPr lang="en-GB" sz="1200" i="1" kern="1200" dirty="0">
                <a:solidFill>
                  <a:schemeClr val="tx1"/>
                </a:solidFill>
                <a:effectLst/>
                <a:latin typeface="+mn-lt"/>
                <a:ea typeface="+mn-ea"/>
                <a:cs typeface="Arial" panose="020B0604020202020204" pitchFamily="34" charset="0"/>
              </a:rPr>
              <a:t>don’t </a:t>
            </a:r>
            <a:r>
              <a:rPr lang="en-GB" sz="1200" kern="1200" dirty="0">
                <a:solidFill>
                  <a:schemeClr val="tx1"/>
                </a:solidFill>
                <a:effectLst/>
                <a:latin typeface="+mn-lt"/>
                <a:ea typeface="+mn-ea"/>
                <a:cs typeface="Arial" panose="020B0604020202020204" pitchFamily="34" charset="0"/>
              </a:rPr>
              <a:t>remember it well; their memories differ, and some must be incorrect. Maybe that’s true for me, but I hope I can substantiate everything from the literature. </a:t>
            </a:r>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10E2AF4F-F3E8-71C7-CB64-EA0BB910984B}"/>
              </a:ext>
            </a:extLst>
          </p:cNvPr>
          <p:cNvSpPr>
            <a:spLocks noGrp="1"/>
          </p:cNvSpPr>
          <p:nvPr>
            <p:ph type="sldNum" sz="quarter" idx="5"/>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300777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72A03-9637-4B1F-9A2A-BE2B4CACB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49D09-9BA9-1C90-D343-79B184E55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67DCC-0DE9-DE3E-C686-CE12D88813D0}"/>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Given what I said about the importance of </a:t>
            </a:r>
            <a:r>
              <a:rPr lang="en-GB" sz="1200" b="1" kern="1200" dirty="0">
                <a:solidFill>
                  <a:schemeClr val="tx1"/>
                </a:solidFill>
                <a:effectLst/>
                <a:latin typeface="+mn-lt"/>
                <a:ea typeface="+mn-ea"/>
                <a:cs typeface="Arial" panose="020B0604020202020204" pitchFamily="34" charset="0"/>
              </a:rPr>
              <a:t>beliefs</a:t>
            </a:r>
            <a:r>
              <a:rPr lang="en-GB" sz="1200" kern="1200" dirty="0">
                <a:solidFill>
                  <a:schemeClr val="tx1"/>
                </a:solidFill>
                <a:effectLst/>
                <a:latin typeface="+mn-lt"/>
                <a:ea typeface="+mn-ea"/>
                <a:cs typeface="Arial" panose="020B0604020202020204" pitchFamily="34" charset="0"/>
              </a:rPr>
              <a:t>, I should identify mine – also my experiences and maybe my biases!</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I was lucky in my </a:t>
            </a:r>
            <a:r>
              <a:rPr lang="en-GB" sz="1200" b="1" kern="1200" dirty="0">
                <a:solidFill>
                  <a:schemeClr val="tx1"/>
                </a:solidFill>
                <a:effectLst/>
                <a:latin typeface="+mn-lt"/>
                <a:ea typeface="+mn-ea"/>
                <a:cs typeface="Arial" panose="020B0604020202020204" pitchFamily="34" charset="0"/>
              </a:rPr>
              <a:t>schooling</a:t>
            </a:r>
            <a:r>
              <a:rPr lang="en-GB" sz="1200" kern="1200" dirty="0">
                <a:solidFill>
                  <a:schemeClr val="tx1"/>
                </a:solidFill>
                <a:effectLst/>
                <a:latin typeface="+mn-lt"/>
                <a:ea typeface="+mn-ea"/>
                <a:cs typeface="Arial" panose="020B0604020202020204" pitchFamily="34" charset="0"/>
              </a:rPr>
              <a:t> – well taught – and also my home background. Bear in mind that I’m talking of the 1950s; thus, mathematical theorems were presented as </a:t>
            </a:r>
            <a:r>
              <a:rPr lang="en-GB" sz="1200" i="1" kern="1200" dirty="0">
                <a:solidFill>
                  <a:schemeClr val="tx1"/>
                </a:solidFill>
                <a:effectLst/>
                <a:latin typeface="+mn-lt"/>
                <a:ea typeface="+mn-ea"/>
                <a:cs typeface="Arial" panose="020B0604020202020204" pitchFamily="34" charset="0"/>
              </a:rPr>
              <a:t>truth</a:t>
            </a:r>
            <a:r>
              <a:rPr lang="en-GB" sz="1200" kern="1200" dirty="0">
                <a:solidFill>
                  <a:schemeClr val="tx1"/>
                </a:solidFill>
                <a:effectLst/>
                <a:latin typeface="+mn-lt"/>
                <a:ea typeface="+mn-ea"/>
                <a:cs typeface="Arial" panose="020B0604020202020204" pitchFamily="34" charset="0"/>
              </a:rPr>
              <a:t>, and were </a:t>
            </a:r>
            <a:r>
              <a:rPr lang="en-GB" sz="1200" i="1" kern="1200" dirty="0">
                <a:solidFill>
                  <a:schemeClr val="tx1"/>
                </a:solidFill>
                <a:effectLst/>
                <a:latin typeface="+mn-lt"/>
                <a:ea typeface="+mn-ea"/>
                <a:cs typeface="Arial" panose="020B0604020202020204" pitchFamily="34" charset="0"/>
              </a:rPr>
              <a:t>proved</a:t>
            </a:r>
            <a:r>
              <a:rPr lang="en-GB" sz="1200" kern="1200" dirty="0">
                <a:solidFill>
                  <a:schemeClr val="tx1"/>
                </a:solidFill>
                <a:effectLst/>
                <a:latin typeface="+mn-lt"/>
                <a:ea typeface="+mn-ea"/>
                <a:cs typeface="Arial" panose="020B0604020202020204" pitchFamily="34" charset="0"/>
              </a:rPr>
              <a:t> – the proofs demonstrated, and we addressed deductions (riders or cuts, however named) in class. For science, it was more a case that ideas </a:t>
            </a:r>
            <a:r>
              <a:rPr lang="en-GB" sz="1200" i="1" kern="1200" dirty="0">
                <a:solidFill>
                  <a:schemeClr val="tx1"/>
                </a:solidFill>
                <a:effectLst/>
                <a:latin typeface="+mn-lt"/>
                <a:ea typeface="+mn-ea"/>
                <a:cs typeface="Arial" panose="020B0604020202020204" pitchFamily="34" charset="0"/>
              </a:rPr>
              <a:t>improved</a:t>
            </a:r>
            <a:r>
              <a:rPr lang="en-GB" sz="1200" kern="1200" dirty="0">
                <a:solidFill>
                  <a:schemeClr val="tx1"/>
                </a:solidFill>
                <a:effectLst/>
                <a:latin typeface="+mn-lt"/>
                <a:ea typeface="+mn-ea"/>
                <a:cs typeface="Arial" panose="020B0604020202020204" pitchFamily="34" charset="0"/>
              </a:rPr>
              <a:t>. Think of theories about light, we heard about the particle theory being replaced by the wave theory – admittedly I think that the latter was presented as </a:t>
            </a:r>
            <a:r>
              <a:rPr lang="en-GB" sz="1200" i="1" kern="1200" dirty="0">
                <a:solidFill>
                  <a:schemeClr val="tx1"/>
                </a:solidFill>
                <a:effectLst/>
                <a:latin typeface="+mn-lt"/>
                <a:ea typeface="+mn-ea"/>
                <a:cs typeface="Arial" panose="020B0604020202020204" pitchFamily="34" charset="0"/>
              </a:rPr>
              <a:t>true</a:t>
            </a:r>
            <a:r>
              <a:rPr lang="en-GB" sz="1200" kern="1200" dirty="0">
                <a:solidFill>
                  <a:schemeClr val="tx1"/>
                </a:solidFill>
                <a:effectLst/>
                <a:latin typeface="+mn-lt"/>
                <a:ea typeface="+mn-ea"/>
                <a:cs typeface="Arial" panose="020B0604020202020204" pitchFamily="34" charset="0"/>
              </a:rPr>
              <a:t>.</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I chose mathematics as my </a:t>
            </a:r>
            <a:r>
              <a:rPr lang="en-GB" sz="1200" b="1" kern="1200" dirty="0">
                <a:solidFill>
                  <a:schemeClr val="tx1"/>
                </a:solidFill>
                <a:effectLst/>
                <a:latin typeface="+mn-lt"/>
                <a:ea typeface="+mn-ea"/>
                <a:cs typeface="Arial" panose="020B0604020202020204" pitchFamily="34" charset="0"/>
              </a:rPr>
              <a:t>undergraduate subject partly</a:t>
            </a:r>
            <a:r>
              <a:rPr lang="en-GB" sz="1200" kern="1200" dirty="0">
                <a:solidFill>
                  <a:schemeClr val="tx1"/>
                </a:solidFill>
                <a:effectLst/>
                <a:latin typeface="+mn-lt"/>
                <a:ea typeface="+mn-ea"/>
                <a:cs typeface="Arial" panose="020B0604020202020204" pitchFamily="34" charset="0"/>
              </a:rPr>
              <a:t> because I felt it was as near as we came to </a:t>
            </a:r>
            <a:r>
              <a:rPr lang="en-GB" sz="1200" i="1" kern="1200" dirty="0">
                <a:solidFill>
                  <a:schemeClr val="tx1"/>
                </a:solidFill>
                <a:effectLst/>
                <a:latin typeface="+mn-lt"/>
                <a:ea typeface="+mn-ea"/>
                <a:cs typeface="Arial" panose="020B0604020202020204" pitchFamily="34" charset="0"/>
              </a:rPr>
              <a:t>absolute truth</a:t>
            </a:r>
            <a:r>
              <a:rPr lang="en-GB" sz="1200" kern="1200" dirty="0">
                <a:solidFill>
                  <a:schemeClr val="tx1"/>
                </a:solidFill>
                <a:effectLst/>
                <a:latin typeface="+mn-lt"/>
                <a:ea typeface="+mn-ea"/>
                <a:cs typeface="Arial" panose="020B0604020202020204" pitchFamily="34" charset="0"/>
              </a:rPr>
              <a:t>. </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Then I went on to </a:t>
            </a:r>
            <a:r>
              <a:rPr lang="en-GB" sz="1200" b="1" kern="1200" dirty="0">
                <a:solidFill>
                  <a:schemeClr val="tx1"/>
                </a:solidFill>
                <a:effectLst/>
                <a:latin typeface="+mn-lt"/>
                <a:ea typeface="+mn-ea"/>
                <a:cs typeface="Arial" panose="020B0604020202020204" pitchFamily="34" charset="0"/>
              </a:rPr>
              <a:t>graduate study</a:t>
            </a:r>
            <a:r>
              <a:rPr lang="en-GB" sz="1200" kern="1200" dirty="0">
                <a:solidFill>
                  <a:schemeClr val="tx1"/>
                </a:solidFill>
                <a:effectLst/>
                <a:latin typeface="+mn-lt"/>
                <a:ea typeface="+mn-ea"/>
                <a:cs typeface="Arial" panose="020B0604020202020204" pitchFamily="34" charset="0"/>
              </a:rPr>
              <a:t>; and this was where I experienced </a:t>
            </a:r>
            <a:r>
              <a:rPr lang="en-GB" sz="1200" b="1" i="1" kern="1200" dirty="0">
                <a:solidFill>
                  <a:schemeClr val="tx1"/>
                </a:solidFill>
                <a:effectLst/>
                <a:highlight>
                  <a:srgbClr val="FFFF00"/>
                </a:highlight>
                <a:latin typeface="+mn-lt"/>
                <a:ea typeface="+mn-ea"/>
                <a:cs typeface="Arial" panose="020B0604020202020204" pitchFamily="34" charset="0"/>
              </a:rPr>
              <a:t>profound shifts</a:t>
            </a:r>
            <a:r>
              <a:rPr lang="en-GB" sz="1200" kern="1200" dirty="0">
                <a:solidFill>
                  <a:schemeClr val="tx1"/>
                </a:solidFill>
                <a:effectLst/>
                <a:latin typeface="+mn-lt"/>
                <a:ea typeface="+mn-ea"/>
                <a:cs typeface="Arial" panose="020B0604020202020204" pitchFamily="34" charset="0"/>
              </a:rPr>
              <a:t>. I took an entirely optional course on the philosophy and foundations of mathematics. It was there that I first heard about the different (unsuccessful) attempts to </a:t>
            </a:r>
            <a:r>
              <a:rPr lang="en-GB" sz="1200" i="1" kern="1200" dirty="0">
                <a:solidFill>
                  <a:schemeClr val="tx1"/>
                </a:solidFill>
                <a:effectLst/>
                <a:latin typeface="+mn-lt"/>
                <a:ea typeface="+mn-ea"/>
                <a:cs typeface="Arial" panose="020B0604020202020204" pitchFamily="34" charset="0"/>
              </a:rPr>
              <a:t>guarantee mathematical truth</a:t>
            </a:r>
            <a:r>
              <a:rPr lang="en-GB" sz="1200" kern="1200" dirty="0">
                <a:solidFill>
                  <a:schemeClr val="tx1"/>
                </a:solidFill>
                <a:effectLst/>
                <a:latin typeface="+mn-lt"/>
                <a:ea typeface="+mn-ea"/>
                <a:cs typeface="Arial" panose="020B0604020202020204" pitchFamily="34" charset="0"/>
              </a:rPr>
              <a:t>. The reaction was the Bourbaki group’s formulation of what became known as “Modern Mathematics” (New Math in the USA).  This is </a:t>
            </a:r>
            <a:r>
              <a:rPr lang="en-GB" sz="1200" b="1" kern="1200" dirty="0">
                <a:solidFill>
                  <a:schemeClr val="tx1"/>
                </a:solidFill>
                <a:effectLst/>
                <a:latin typeface="+mn-lt"/>
                <a:ea typeface="+mn-ea"/>
                <a:cs typeface="Arial" panose="020B0604020202020204" pitchFamily="34" charset="0"/>
              </a:rPr>
              <a:t>key to what follows, and provides a model for much that happened since</a:t>
            </a:r>
            <a:r>
              <a:rPr lang="en-GB" sz="1200" kern="1200" dirty="0">
                <a:solidFill>
                  <a:schemeClr val="tx1"/>
                </a:solidFill>
                <a:effectLst/>
                <a:latin typeface="+mn-lt"/>
                <a:ea typeface="+mn-ea"/>
                <a:cs typeface="Arial" panose="020B0604020202020204" pitchFamily="34" charset="0"/>
              </a:rPr>
              <a:t>… </a:t>
            </a:r>
          </a:p>
          <a:p>
            <a:endParaRPr lang="en-GB"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[Resumed after slides 8 and 9]</a:t>
            </a:r>
          </a:p>
          <a:p>
            <a:r>
              <a:rPr lang="en-GB" sz="1200" kern="1200" dirty="0">
                <a:solidFill>
                  <a:schemeClr val="tx1"/>
                </a:solidFill>
                <a:effectLst/>
                <a:latin typeface="+mn-lt"/>
                <a:ea typeface="+mn-ea"/>
                <a:cs typeface="Arial" panose="020B0604020202020204" pitchFamily="34" charset="0"/>
              </a:rPr>
              <a:t>I really </a:t>
            </a:r>
            <a:r>
              <a:rPr lang="en-GB" sz="1200" b="1" kern="1200" dirty="0">
                <a:solidFill>
                  <a:schemeClr val="tx1"/>
                </a:solidFill>
                <a:effectLst/>
                <a:latin typeface="+mn-lt"/>
                <a:ea typeface="+mn-ea"/>
                <a:cs typeface="Arial" panose="020B0604020202020204" pitchFamily="34" charset="0"/>
              </a:rPr>
              <a:t>loved the </a:t>
            </a:r>
            <a:r>
              <a:rPr lang="en-GB" sz="1200" b="1" kern="1200" dirty="0" err="1">
                <a:solidFill>
                  <a:schemeClr val="tx1"/>
                </a:solidFill>
                <a:effectLst/>
                <a:latin typeface="+mn-lt"/>
                <a:ea typeface="+mn-ea"/>
                <a:cs typeface="Arial" panose="020B0604020202020204" pitchFamily="34" charset="0"/>
              </a:rPr>
              <a:t>Bourbakiste</a:t>
            </a:r>
            <a:r>
              <a:rPr lang="en-GB" sz="1200" b="1" kern="1200" dirty="0">
                <a:solidFill>
                  <a:schemeClr val="tx1"/>
                </a:solidFill>
                <a:effectLst/>
                <a:latin typeface="+mn-lt"/>
                <a:ea typeface="+mn-ea"/>
                <a:cs typeface="Arial" panose="020B0604020202020204" pitchFamily="34" charset="0"/>
              </a:rPr>
              <a:t> mathematics</a:t>
            </a:r>
            <a:r>
              <a:rPr lang="en-GB" sz="1200" kern="1200" dirty="0">
                <a:solidFill>
                  <a:schemeClr val="tx1"/>
                </a:solidFill>
                <a:effectLst/>
                <a:latin typeface="+mn-lt"/>
                <a:ea typeface="+mn-ea"/>
                <a:cs typeface="Arial" panose="020B0604020202020204" pitchFamily="34" charset="0"/>
              </a:rPr>
              <a:t> in its appropriate context.… But then I attended a couple of occasional lectures by Imre Lakatos, and met the idea that mathematics was </a:t>
            </a:r>
            <a:r>
              <a:rPr lang="en-GB" sz="1200" b="1" kern="1200" dirty="0">
                <a:solidFill>
                  <a:schemeClr val="tx1"/>
                </a:solidFill>
                <a:effectLst/>
                <a:latin typeface="+mn-lt"/>
                <a:ea typeface="+mn-ea"/>
                <a:cs typeface="Arial" panose="020B0604020202020204" pitchFamily="34" charset="0"/>
              </a:rPr>
              <a:t>fallible and quasi-empirical</a:t>
            </a:r>
            <a:r>
              <a:rPr lang="en-GB" sz="1200" i="1" kern="1200" dirty="0">
                <a:solidFill>
                  <a:schemeClr val="tx1"/>
                </a:solidFill>
                <a:effectLst/>
                <a:latin typeface="+mn-lt"/>
                <a:ea typeface="+mn-ea"/>
                <a:cs typeface="Arial" panose="020B0604020202020204" pitchFamily="34" charset="0"/>
              </a:rPr>
              <a:t>; </a:t>
            </a:r>
            <a:r>
              <a:rPr lang="en-GB" sz="1200" kern="1200" dirty="0">
                <a:solidFill>
                  <a:schemeClr val="tx1"/>
                </a:solidFill>
                <a:effectLst/>
                <a:latin typeface="+mn-lt"/>
                <a:ea typeface="+mn-ea"/>
                <a:cs typeface="Arial" panose="020B0604020202020204" pitchFamily="34" charset="0"/>
              </a:rPr>
              <a:t>rather than guaranteeing truth, we were always guessing and improving our guesses. Wow! So my thinking was </a:t>
            </a:r>
            <a:r>
              <a:rPr lang="en-GB" sz="1200" b="1" i="1" kern="1200" dirty="0">
                <a:solidFill>
                  <a:schemeClr val="tx1"/>
                </a:solidFill>
                <a:effectLst/>
                <a:latin typeface="+mn-lt"/>
                <a:ea typeface="+mn-ea"/>
                <a:cs typeface="Arial" panose="020B0604020202020204" pitchFamily="34" charset="0"/>
              </a:rPr>
              <a:t>shifted</a:t>
            </a:r>
            <a:r>
              <a:rPr lang="en-GB" sz="1200" kern="1200" dirty="0">
                <a:solidFill>
                  <a:schemeClr val="tx1"/>
                </a:solidFill>
                <a:effectLst/>
                <a:latin typeface="+mn-lt"/>
                <a:ea typeface="+mn-ea"/>
                <a:cs typeface="Arial" panose="020B0604020202020204" pitchFamily="34" charset="0"/>
              </a:rPr>
              <a:t>: from philosophers of mathematics Russell and Hilbert, via </a:t>
            </a:r>
            <a:r>
              <a:rPr lang="en-GB" sz="1200" kern="1200" dirty="0" err="1">
                <a:solidFill>
                  <a:schemeClr val="tx1"/>
                </a:solidFill>
                <a:effectLst/>
                <a:latin typeface="+mn-lt"/>
                <a:ea typeface="+mn-ea"/>
                <a:cs typeface="Arial" panose="020B0604020202020204" pitchFamily="34" charset="0"/>
              </a:rPr>
              <a:t>Bourbakistes</a:t>
            </a:r>
            <a:r>
              <a:rPr lang="en-GB" sz="1200" kern="1200" dirty="0">
                <a:solidFill>
                  <a:schemeClr val="tx1"/>
                </a:solidFill>
                <a:effectLst/>
                <a:latin typeface="+mn-lt"/>
                <a:ea typeface="+mn-ea"/>
                <a:cs typeface="Arial" panose="020B0604020202020204" pitchFamily="34" charset="0"/>
              </a:rPr>
              <a:t> Andre Weil and Jean </a:t>
            </a:r>
            <a:r>
              <a:rPr lang="en-GB" sz="1200" kern="1200" dirty="0" err="1">
                <a:solidFill>
                  <a:schemeClr val="tx1"/>
                </a:solidFill>
                <a:effectLst/>
                <a:latin typeface="+mn-lt"/>
                <a:ea typeface="+mn-ea"/>
                <a:cs typeface="Arial" panose="020B0604020202020204" pitchFamily="34" charset="0"/>
              </a:rPr>
              <a:t>Dieudonné</a:t>
            </a:r>
            <a:r>
              <a:rPr lang="en-GB" sz="1200" kern="1200" dirty="0">
                <a:solidFill>
                  <a:schemeClr val="tx1"/>
                </a:solidFill>
                <a:effectLst/>
                <a:latin typeface="+mn-lt"/>
                <a:ea typeface="+mn-ea"/>
                <a:cs typeface="Arial" panose="020B0604020202020204" pitchFamily="34" charset="0"/>
              </a:rPr>
              <a:t>, to considering </a:t>
            </a:r>
            <a:r>
              <a:rPr lang="en-GB" sz="1200" kern="1200" dirty="0" err="1">
                <a:solidFill>
                  <a:schemeClr val="tx1"/>
                </a:solidFill>
                <a:effectLst/>
                <a:latin typeface="+mn-lt"/>
                <a:ea typeface="+mn-ea"/>
                <a:cs typeface="Arial" panose="020B0604020202020204" pitchFamily="34" charset="0"/>
              </a:rPr>
              <a:t>Lakatosian</a:t>
            </a:r>
            <a:r>
              <a:rPr lang="en-GB" sz="1200" kern="1200" dirty="0">
                <a:solidFill>
                  <a:schemeClr val="tx1"/>
                </a:solidFill>
                <a:effectLst/>
                <a:latin typeface="+mn-lt"/>
                <a:ea typeface="+mn-ea"/>
                <a:cs typeface="Arial" panose="020B0604020202020204" pitchFamily="34" charset="0"/>
              </a:rPr>
              <a:t> fallibility.</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Going on to my lecturing career, maybe there haven’t been such strong </a:t>
            </a:r>
            <a:r>
              <a:rPr lang="en-GB" sz="1200" b="1" i="1" kern="1200" dirty="0">
                <a:solidFill>
                  <a:schemeClr val="tx1"/>
                </a:solidFill>
                <a:effectLst/>
                <a:latin typeface="+mn-lt"/>
                <a:ea typeface="+mn-ea"/>
                <a:cs typeface="Arial" panose="020B0604020202020204" pitchFamily="34" charset="0"/>
              </a:rPr>
              <a:t>shifts</a:t>
            </a:r>
            <a:r>
              <a:rPr lang="en-GB" sz="1200" kern="1200" dirty="0">
                <a:solidFill>
                  <a:schemeClr val="tx1"/>
                </a:solidFill>
                <a:effectLst/>
                <a:latin typeface="+mn-lt"/>
                <a:ea typeface="+mn-ea"/>
                <a:cs typeface="Arial" panose="020B0604020202020204" pitchFamily="34" charset="0"/>
              </a:rPr>
              <a:t> in my views of mathematics – but I have gone on learning … not least from my </a:t>
            </a:r>
            <a:r>
              <a:rPr lang="en-GB" sz="1200" b="1" kern="1200" dirty="0">
                <a:solidFill>
                  <a:schemeClr val="tx1"/>
                </a:solidFill>
                <a:effectLst/>
                <a:latin typeface="+mn-lt"/>
                <a:ea typeface="+mn-ea"/>
                <a:cs typeface="Arial" panose="020B0604020202020204" pitchFamily="34" charset="0"/>
              </a:rPr>
              <a:t>involvement with ATEE</a:t>
            </a:r>
            <a:r>
              <a:rPr lang="en-GB" sz="1200" kern="1200" dirty="0">
                <a:solidFill>
                  <a:schemeClr val="tx1"/>
                </a:solidFill>
                <a:effectLst/>
                <a:latin typeface="+mn-lt"/>
                <a:ea typeface="+mn-ea"/>
                <a:cs typeface="Arial" panose="020B0604020202020204" pitchFamily="34" charset="0"/>
              </a:rPr>
              <a:t>.</a:t>
            </a:r>
            <a:endParaRPr lang="en-IE" sz="1200" kern="1200" dirty="0">
              <a:solidFill>
                <a:schemeClr val="tx1"/>
              </a:solidFill>
              <a:effectLst/>
              <a:latin typeface="+mn-lt"/>
              <a:ea typeface="+mn-ea"/>
              <a:cs typeface="Arial" panose="020B0604020202020204" pitchFamily="34" charset="0"/>
            </a:endParaRPr>
          </a:p>
          <a:p>
            <a:endParaRPr lang="en-IE" sz="1200" kern="1200" dirty="0">
              <a:solidFill>
                <a:schemeClr val="tx1"/>
              </a:solidFill>
              <a:effectLst/>
              <a:latin typeface="+mn-lt"/>
              <a:ea typeface="+mn-ea"/>
              <a:cs typeface="Arial" panose="020B0604020202020204" pitchFamily="34" charset="0"/>
            </a:endParaRPr>
          </a:p>
          <a:p>
            <a:endParaRPr lang="en-IE" dirty="0"/>
          </a:p>
        </p:txBody>
      </p:sp>
      <p:sp>
        <p:nvSpPr>
          <p:cNvPr id="4" name="Slide Number Placeholder 3">
            <a:extLst>
              <a:ext uri="{FF2B5EF4-FFF2-40B4-BE49-F238E27FC236}">
                <a16:creationId xmlns:a16="http://schemas.microsoft.com/office/drawing/2014/main" id="{129ADADE-ADBB-567D-DD7E-3FC9131B5094}"/>
              </a:ext>
            </a:extLst>
          </p:cNvPr>
          <p:cNvSpPr>
            <a:spLocks noGrp="1"/>
          </p:cNvSpPr>
          <p:nvPr>
            <p:ph type="sldNum" sz="quarter" idx="5"/>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127993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Arial" panose="020B0604020202020204" pitchFamily="34" charset="0"/>
              </a:rPr>
              <a:t>… but I suspect that for some listeners, it’s unfamiliar ancient history. If so, look at the boxes outlined in black on the right-hand side of the screen. (Those who know about the movement can read through the awful puns on the left-hand side.) The Bourbaki group saw mathematics as the study of </a:t>
            </a:r>
            <a:r>
              <a:rPr lang="en-GB" sz="1200" b="1" kern="1200" dirty="0">
                <a:solidFill>
                  <a:schemeClr val="tx1"/>
                </a:solidFill>
                <a:effectLst/>
                <a:latin typeface="+mn-lt"/>
                <a:ea typeface="+mn-ea"/>
                <a:cs typeface="Arial" panose="020B0604020202020204" pitchFamily="34" charset="0"/>
              </a:rPr>
              <a:t>structures</a:t>
            </a:r>
            <a:r>
              <a:rPr lang="en-GB" sz="1200" i="1" kern="1200" dirty="0">
                <a:solidFill>
                  <a:schemeClr val="tx1"/>
                </a:solidFill>
                <a:effectLst/>
                <a:latin typeface="+mn-lt"/>
                <a:ea typeface="+mn-ea"/>
                <a:cs typeface="Arial" panose="020B0604020202020204" pitchFamily="34" charset="0"/>
              </a:rPr>
              <a:t> </a:t>
            </a:r>
            <a:r>
              <a:rPr lang="en-GB" sz="1200" kern="1200" dirty="0">
                <a:solidFill>
                  <a:schemeClr val="tx1"/>
                </a:solidFill>
                <a:effectLst/>
                <a:latin typeface="+mn-lt"/>
                <a:ea typeface="+mn-ea"/>
                <a:cs typeface="Arial" panose="020B0604020202020204" pitchFamily="34" charset="0"/>
              </a:rPr>
              <a:t>– based on </a:t>
            </a:r>
            <a:r>
              <a:rPr lang="en-GB" sz="1200" i="1" kern="1200" dirty="0">
                <a:solidFill>
                  <a:schemeClr val="tx1"/>
                </a:solidFill>
                <a:effectLst/>
                <a:latin typeface="+mn-lt"/>
                <a:ea typeface="+mn-ea"/>
                <a:cs typeface="Arial" panose="020B0604020202020204" pitchFamily="34" charset="0"/>
              </a:rPr>
              <a:t>sets</a:t>
            </a:r>
            <a:r>
              <a:rPr lang="en-GB" sz="1200" kern="1200" dirty="0">
                <a:solidFill>
                  <a:schemeClr val="tx1"/>
                </a:solidFill>
                <a:effectLst/>
                <a:latin typeface="+mn-lt"/>
                <a:ea typeface="+mn-ea"/>
                <a:cs typeface="Arial" panose="020B0604020202020204" pitchFamily="34" charset="0"/>
              </a:rPr>
              <a:t> and operations on their elements or relations between them. The </a:t>
            </a:r>
            <a:r>
              <a:rPr lang="en-GB" sz="1200" kern="1200" dirty="0" err="1">
                <a:solidFill>
                  <a:schemeClr val="tx1"/>
                </a:solidFill>
                <a:effectLst/>
                <a:latin typeface="+mn-lt"/>
                <a:ea typeface="+mn-ea"/>
                <a:cs typeface="Arial" panose="020B0604020202020204" pitchFamily="34" charset="0"/>
              </a:rPr>
              <a:t>Bourbakistes</a:t>
            </a:r>
            <a:r>
              <a:rPr lang="en-GB" sz="1200" kern="1200" dirty="0">
                <a:solidFill>
                  <a:schemeClr val="tx1"/>
                </a:solidFill>
                <a:effectLst/>
                <a:latin typeface="+mn-lt"/>
                <a:ea typeface="+mn-ea"/>
                <a:cs typeface="Arial" panose="020B0604020202020204" pitchFamily="34" charset="0"/>
              </a:rPr>
              <a:t> valued </a:t>
            </a:r>
            <a:r>
              <a:rPr lang="en-GB" sz="1200" i="1" kern="1200" dirty="0">
                <a:solidFill>
                  <a:schemeClr val="tx1"/>
                </a:solidFill>
                <a:effectLst/>
                <a:latin typeface="+mn-lt"/>
                <a:ea typeface="+mn-ea"/>
                <a:cs typeface="Arial" panose="020B0604020202020204" pitchFamily="34" charset="0"/>
              </a:rPr>
              <a:t>abstraction</a:t>
            </a:r>
            <a:r>
              <a:rPr lang="en-GB" sz="1200" kern="1200" dirty="0">
                <a:solidFill>
                  <a:schemeClr val="tx1"/>
                </a:solidFill>
                <a:effectLst/>
                <a:latin typeface="+mn-lt"/>
                <a:ea typeface="+mn-ea"/>
                <a:cs typeface="Arial" panose="020B0604020202020204" pitchFamily="34" charset="0"/>
              </a:rPr>
              <a:t>; it’s characterised by abstract algebra, with topics such as matrices and groups (I taught groups in school); and it valued </a:t>
            </a:r>
            <a:r>
              <a:rPr lang="en-GB" sz="1200" i="1" kern="1200" dirty="0">
                <a:solidFill>
                  <a:schemeClr val="tx1"/>
                </a:solidFill>
                <a:effectLst/>
                <a:latin typeface="+mn-lt"/>
                <a:ea typeface="+mn-ea"/>
                <a:cs typeface="Arial" panose="020B0604020202020204" pitchFamily="34" charset="0"/>
              </a:rPr>
              <a:t>rigour</a:t>
            </a:r>
            <a:r>
              <a:rPr lang="en-GB" sz="1200" kern="1200" dirty="0">
                <a:solidFill>
                  <a:schemeClr val="tx1"/>
                </a:solidFill>
                <a:effectLst/>
                <a:latin typeface="+mn-lt"/>
                <a:ea typeface="+mn-ea"/>
                <a:cs typeface="Arial" panose="020B0604020202020204" pitchFamily="34" charset="0"/>
              </a:rPr>
              <a:t> and </a:t>
            </a:r>
            <a:r>
              <a:rPr lang="en-GB" sz="1200" i="1" kern="1200" dirty="0">
                <a:solidFill>
                  <a:schemeClr val="tx1"/>
                </a:solidFill>
                <a:effectLst/>
                <a:latin typeface="+mn-lt"/>
                <a:ea typeface="+mn-ea"/>
                <a:cs typeface="Arial" panose="020B0604020202020204" pitchFamily="34" charset="0"/>
              </a:rPr>
              <a:t>proof</a:t>
            </a:r>
            <a:r>
              <a:rPr lang="en-GB" sz="1200" kern="1200" dirty="0">
                <a:solidFill>
                  <a:schemeClr val="tx1"/>
                </a:solidFill>
                <a:effectLst/>
                <a:latin typeface="+mn-lt"/>
                <a:ea typeface="+mn-ea"/>
                <a:cs typeface="Arial" panose="020B0604020202020204" pitchFamily="34" charset="0"/>
              </a:rPr>
              <a:t> to establish logic within the system.</a:t>
            </a:r>
            <a:endParaRPr lang="en-IE" sz="1200" kern="1200" dirty="0">
              <a:solidFill>
                <a:schemeClr val="tx1"/>
              </a:solidFill>
              <a:effectLst/>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171B2C5F-B5BB-4055-8DB4-D317D8ED47E5}" type="slidenum">
              <a:rPr lang="en-IE" smtClean="0"/>
              <a:pPr>
                <a:defRPr/>
              </a:pPr>
              <a:t>10</a:t>
            </a:fld>
            <a:endParaRPr lang="en-IE"/>
          </a:p>
        </p:txBody>
      </p:sp>
    </p:spTree>
    <p:extLst>
      <p:ext uri="{BB962C8B-B14F-4D97-AF65-F5344CB8AC3E}">
        <p14:creationId xmlns:p14="http://schemas.microsoft.com/office/powerpoint/2010/main" val="272834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1D0B9-0322-6AFB-00AB-0A859A997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8133A-C787-065B-BE81-F5A5E8B31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BC9B2-FA6C-306E-4D2C-1374133C5F6C}"/>
              </a:ext>
            </a:extLst>
          </p:cNvPr>
          <p:cNvSpPr>
            <a:spLocks noGrp="1"/>
          </p:cNvSpPr>
          <p:nvPr>
            <p:ph type="body" idx="1"/>
          </p:nvPr>
        </p:nvSpPr>
        <p:spPr/>
        <p:txBody>
          <a:bodyPr/>
          <a:lstStyle/>
          <a:p>
            <a:r>
              <a:rPr lang="en-GB" sz="1200" kern="1200" dirty="0">
                <a:solidFill>
                  <a:schemeClr val="tx1"/>
                </a:solidFill>
                <a:effectLst/>
                <a:latin typeface="+mn-lt"/>
                <a:ea typeface="+mn-ea"/>
                <a:cs typeface="Arial" panose="020B0604020202020204" pitchFamily="34" charset="0"/>
              </a:rPr>
              <a:t>For school mathematics, Modern Mathematics was </a:t>
            </a:r>
            <a:r>
              <a:rPr lang="en-GB" sz="1200" b="1" kern="1200" dirty="0">
                <a:solidFill>
                  <a:schemeClr val="tx1"/>
                </a:solidFill>
                <a:effectLst/>
                <a:latin typeface="+mn-lt"/>
                <a:ea typeface="+mn-ea"/>
                <a:cs typeface="Arial" panose="020B0604020202020204" pitchFamily="34" charset="0"/>
              </a:rPr>
              <a:t>intended</a:t>
            </a:r>
            <a:r>
              <a:rPr lang="en-GB" sz="1200" kern="1200" dirty="0">
                <a:solidFill>
                  <a:schemeClr val="tx1"/>
                </a:solidFill>
                <a:effectLst/>
                <a:latin typeface="+mn-lt"/>
                <a:ea typeface="+mn-ea"/>
                <a:cs typeface="Arial" panose="020B0604020202020204" pitchFamily="34" charset="0"/>
              </a:rPr>
              <a:t> to </a:t>
            </a:r>
            <a:r>
              <a:rPr lang="en-GB" sz="1200" i="1" kern="1200" dirty="0">
                <a:solidFill>
                  <a:schemeClr val="tx1"/>
                </a:solidFill>
                <a:effectLst/>
                <a:latin typeface="+mn-lt"/>
                <a:ea typeface="+mn-ea"/>
                <a:cs typeface="Arial" panose="020B0604020202020204" pitchFamily="34" charset="0"/>
              </a:rPr>
              <a:t>modernise</a:t>
            </a:r>
            <a:r>
              <a:rPr lang="en-GB" sz="1200" kern="1200" dirty="0">
                <a:solidFill>
                  <a:schemeClr val="tx1"/>
                </a:solidFill>
                <a:effectLst/>
                <a:latin typeface="+mn-lt"/>
                <a:ea typeface="+mn-ea"/>
                <a:cs typeface="Arial" panose="020B0604020202020204" pitchFamily="34" charset="0"/>
              </a:rPr>
              <a:t> pre-university mathematics (so, coded yellow for curriculum); there was a focus on </a:t>
            </a:r>
            <a:r>
              <a:rPr lang="en-GB" sz="1200" i="1" kern="1200" dirty="0">
                <a:solidFill>
                  <a:schemeClr val="tx1"/>
                </a:solidFill>
                <a:effectLst/>
                <a:latin typeface="+mn-lt"/>
                <a:ea typeface="+mn-ea"/>
                <a:cs typeface="Arial" panose="020B0604020202020204" pitchFamily="34" charset="0"/>
              </a:rPr>
              <a:t>learning with</a:t>
            </a:r>
            <a:r>
              <a:rPr lang="en-GB" sz="1200" kern="1200" dirty="0">
                <a:solidFill>
                  <a:schemeClr val="tx1"/>
                </a:solidFill>
                <a:effectLst/>
                <a:latin typeface="+mn-lt"/>
                <a:ea typeface="+mn-ea"/>
                <a:cs typeface="Arial" panose="020B0604020202020204" pitchFamily="34" charset="0"/>
              </a:rPr>
              <a:t> </a:t>
            </a:r>
            <a:r>
              <a:rPr lang="en-GB" sz="1200" i="1" kern="1200" dirty="0">
                <a:solidFill>
                  <a:schemeClr val="tx1"/>
                </a:solidFill>
                <a:effectLst/>
                <a:latin typeface="+mn-lt"/>
                <a:ea typeface="+mn-ea"/>
                <a:cs typeface="Arial" panose="020B0604020202020204" pitchFamily="34" charset="0"/>
              </a:rPr>
              <a:t>understanding</a:t>
            </a:r>
            <a:r>
              <a:rPr lang="en-GB" sz="1200" kern="1200" dirty="0">
                <a:solidFill>
                  <a:schemeClr val="tx1"/>
                </a:solidFill>
                <a:effectLst/>
                <a:latin typeface="+mn-lt"/>
                <a:ea typeface="+mn-ea"/>
                <a:cs typeface="Arial" panose="020B0604020202020204" pitchFamily="34" charset="0"/>
              </a:rPr>
              <a:t> – understanding in terms of mathematical coherence, making logical sense. And its </a:t>
            </a:r>
            <a:r>
              <a:rPr lang="en-GB" sz="1200" i="1" kern="1200" dirty="0">
                <a:solidFill>
                  <a:schemeClr val="tx1"/>
                </a:solidFill>
                <a:effectLst/>
                <a:latin typeface="+mn-lt"/>
                <a:ea typeface="+mn-ea"/>
                <a:cs typeface="Arial" panose="020B0604020202020204" pitchFamily="34" charset="0"/>
              </a:rPr>
              <a:t>nature</a:t>
            </a:r>
            <a:r>
              <a:rPr lang="en-GB" sz="1200" kern="1200" dirty="0">
                <a:solidFill>
                  <a:schemeClr val="tx1"/>
                </a:solidFill>
                <a:effectLst/>
                <a:latin typeface="+mn-lt"/>
                <a:ea typeface="+mn-ea"/>
                <a:cs typeface="Arial" panose="020B0604020202020204" pitchFamily="34" charset="0"/>
              </a:rPr>
              <a:t> was endorsed by Piaget, no less.</a:t>
            </a:r>
          </a:p>
          <a:p>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But what happened </a:t>
            </a:r>
            <a:r>
              <a:rPr lang="en-GB" sz="1200" b="1" kern="1200" dirty="0">
                <a:solidFill>
                  <a:schemeClr val="tx1"/>
                </a:solidFill>
                <a:effectLst/>
                <a:latin typeface="+mn-lt"/>
                <a:ea typeface="+mn-ea"/>
                <a:cs typeface="Arial" panose="020B0604020202020204" pitchFamily="34" charset="0"/>
              </a:rPr>
              <a:t>in practice</a:t>
            </a:r>
            <a:r>
              <a:rPr lang="en-GB" sz="1200" kern="1200" dirty="0">
                <a:solidFill>
                  <a:schemeClr val="tx1"/>
                </a:solidFill>
                <a:effectLst/>
                <a:latin typeface="+mn-lt"/>
                <a:ea typeface="+mn-ea"/>
                <a:cs typeface="Arial" panose="020B0604020202020204" pitchFamily="34" charset="0"/>
              </a:rPr>
              <a:t>? I’ll start on the right; it was </a:t>
            </a:r>
            <a:r>
              <a:rPr lang="en-GB" sz="1200" i="1" kern="1200" dirty="0">
                <a:solidFill>
                  <a:schemeClr val="tx1"/>
                </a:solidFill>
                <a:effectLst/>
                <a:latin typeface="+mn-lt"/>
                <a:ea typeface="+mn-ea"/>
                <a:cs typeface="Arial" panose="020B0604020202020204" pitchFamily="34" charset="0"/>
              </a:rPr>
              <a:t>never meant</a:t>
            </a:r>
            <a:r>
              <a:rPr lang="en-GB" sz="1200" kern="1200" dirty="0">
                <a:solidFill>
                  <a:schemeClr val="tx1"/>
                </a:solidFill>
                <a:effectLst/>
                <a:latin typeface="+mn-lt"/>
                <a:ea typeface="+mn-ea"/>
                <a:cs typeface="Arial" panose="020B0604020202020204" pitchFamily="34" charset="0"/>
              </a:rPr>
              <a:t> to affect junior primary curricula, but it did. Even at higher levels, there was a </a:t>
            </a:r>
            <a:r>
              <a:rPr lang="en-GB" sz="1200" i="1" kern="1200" dirty="0">
                <a:solidFill>
                  <a:schemeClr val="tx1"/>
                </a:solidFill>
                <a:effectLst/>
                <a:latin typeface="+mn-lt"/>
                <a:ea typeface="+mn-ea"/>
                <a:cs typeface="Arial" panose="020B0604020202020204" pitchFamily="34" charset="0"/>
              </a:rPr>
              <a:t>teacher knowledge</a:t>
            </a:r>
            <a:r>
              <a:rPr lang="en-GB" sz="1200" kern="1200" dirty="0">
                <a:solidFill>
                  <a:schemeClr val="tx1"/>
                </a:solidFill>
                <a:effectLst/>
                <a:latin typeface="+mn-lt"/>
                <a:ea typeface="+mn-ea"/>
                <a:cs typeface="Arial" panose="020B0604020202020204" pitchFamily="34" charset="0"/>
              </a:rPr>
              <a:t> issue; if teachers didn’t know what it was meant to be about, then they tended to teach it as meaningless rules and symbol manipulation rather than identifying the grand patterns and golden threads. Anyway, not everyone endorsed the static, “pure,” </a:t>
            </a:r>
            <a:r>
              <a:rPr lang="en-GB" sz="1200" kern="1200" dirty="0" err="1">
                <a:solidFill>
                  <a:schemeClr val="tx1"/>
                </a:solidFill>
                <a:effectLst/>
                <a:latin typeface="+mn-lt"/>
                <a:ea typeface="+mn-ea"/>
                <a:cs typeface="Arial" panose="020B0604020202020204" pitchFamily="34" charset="0"/>
              </a:rPr>
              <a:t>Bourbakiste</a:t>
            </a:r>
            <a:r>
              <a:rPr lang="en-GB" sz="1200" kern="1200" dirty="0">
                <a:solidFill>
                  <a:schemeClr val="tx1"/>
                </a:solidFill>
                <a:effectLst/>
                <a:latin typeface="+mn-lt"/>
                <a:ea typeface="+mn-ea"/>
                <a:cs typeface="Arial" panose="020B0604020202020204" pitchFamily="34" charset="0"/>
              </a:rPr>
              <a:t> conception of mathematics. So it is widely classified as a failure.</a:t>
            </a:r>
            <a:endParaRPr lang="en-IE" sz="1200" kern="1200" dirty="0">
              <a:solidFill>
                <a:schemeClr val="tx1"/>
              </a:solidFill>
              <a:effectLst/>
              <a:latin typeface="+mn-lt"/>
              <a:ea typeface="+mn-ea"/>
              <a:cs typeface="Arial" panose="020B0604020202020204" pitchFamily="34" charset="0"/>
            </a:endParaRPr>
          </a:p>
          <a:p>
            <a:r>
              <a:rPr lang="en-GB" sz="1200"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4B3C476B-FBB0-6F87-6577-7FDA52F17907}"/>
              </a:ext>
            </a:extLst>
          </p:cNvPr>
          <p:cNvSpPr>
            <a:spLocks noGrp="1"/>
          </p:cNvSpPr>
          <p:nvPr>
            <p:ph type="sldNum" sz="quarter" idx="10"/>
          </p:nvPr>
        </p:nvSpPr>
        <p:spPr/>
        <p:txBody>
          <a:bodyPr/>
          <a:lstStyle/>
          <a:p>
            <a:pPr>
              <a:defRPr/>
            </a:pPr>
            <a:fld id="{171B2C5F-B5BB-4055-8DB4-D317D8ED47E5}" type="slidenum">
              <a:rPr lang="en-IE" smtClean="0"/>
              <a:pPr>
                <a:defRPr/>
              </a:pPr>
              <a:t>11</a:t>
            </a:fld>
            <a:endParaRPr lang="en-IE"/>
          </a:p>
        </p:txBody>
      </p:sp>
    </p:spTree>
    <p:extLst>
      <p:ext uri="{BB962C8B-B14F-4D97-AF65-F5344CB8AC3E}">
        <p14:creationId xmlns:p14="http://schemas.microsoft.com/office/powerpoint/2010/main" val="124778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 t="3974" r="3958" b="558"/>
          <a:stretch/>
        </p:blipFill>
        <p:spPr>
          <a:xfrm>
            <a:off x="0" y="0"/>
            <a:ext cx="12192000" cy="6858000"/>
          </a:xfrm>
          <a:prstGeom prst="rect">
            <a:avLst/>
          </a:prstGeom>
        </p:spPr>
      </p:pic>
      <p:sp>
        <p:nvSpPr>
          <p:cNvPr id="2" name="Title 1"/>
          <p:cNvSpPr>
            <a:spLocks noGrp="1"/>
          </p:cNvSpPr>
          <p:nvPr>
            <p:ph type="ctrTitle"/>
          </p:nvPr>
        </p:nvSpPr>
        <p:spPr>
          <a:xfrm>
            <a:off x="1104899" y="3715200"/>
            <a:ext cx="10001252" cy="554850"/>
          </a:xfrm>
        </p:spPr>
        <p:txBody>
          <a:bodyPr/>
          <a:lstStyle>
            <a:lvl1pPr algn="l">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104900" y="4289400"/>
            <a:ext cx="10001251" cy="361800"/>
          </a:xfrm>
        </p:spPr>
        <p:txBody>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 y="525798"/>
            <a:ext cx="4027200" cy="807254"/>
          </a:xfrm>
          <a:prstGeom prst="rect">
            <a:avLst/>
          </a:prstGeom>
        </p:spPr>
      </p:pic>
      <p:sp>
        <p:nvSpPr>
          <p:cNvPr id="11" name="Text Placeholder 10"/>
          <p:cNvSpPr>
            <a:spLocks noGrp="1"/>
          </p:cNvSpPr>
          <p:nvPr>
            <p:ph type="body" sz="quarter" idx="10"/>
          </p:nvPr>
        </p:nvSpPr>
        <p:spPr>
          <a:xfrm>
            <a:off x="1104901" y="5481750"/>
            <a:ext cx="6239100" cy="979374"/>
          </a:xfrm>
        </p:spPr>
        <p:txBody>
          <a:bodyPr/>
          <a:lstStyle>
            <a:lvl1pPr>
              <a:spcBef>
                <a:spcPts val="0"/>
              </a:spcBef>
              <a:defRPr sz="1400">
                <a:solidFill>
                  <a:schemeClr val="bg1"/>
                </a:solidFill>
              </a:defRPr>
            </a:lvl1pPr>
            <a:lvl2pPr marL="0" indent="0">
              <a:spcBef>
                <a:spcPts val="0"/>
              </a:spcBef>
              <a:buNone/>
              <a:defRPr sz="1400">
                <a:solidFill>
                  <a:schemeClr val="bg1"/>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112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21"/>
        <p:cNvGrpSpPr/>
        <p:nvPr/>
      </p:nvGrpSpPr>
      <p:grpSpPr>
        <a:xfrm>
          <a:off x="0" y="0"/>
          <a:ext cx="0" cy="0"/>
          <a:chOff x="0" y="0"/>
          <a:chExt cx="0" cy="0"/>
        </a:xfrm>
      </p:grpSpPr>
      <p:sp>
        <p:nvSpPr>
          <p:cNvPr id="22" name="Google Shape;2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4324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248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en-GB" dirty="0"/>
          </a:p>
        </p:txBody>
      </p:sp>
      <p:sp>
        <p:nvSpPr>
          <p:cNvPr id="4" name="Text Placeholder 3"/>
          <p:cNvSpPr>
            <a:spLocks noGrp="1"/>
          </p:cNvSpPr>
          <p:nvPr>
            <p:ph type="body" sz="quarter" idx="10"/>
          </p:nvPr>
        </p:nvSpPr>
        <p:spPr>
          <a:xfrm>
            <a:off x="1104900" y="1881075"/>
            <a:ext cx="10001251" cy="4040188"/>
          </a:xfr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1"/>
          </p:nvPr>
        </p:nvSpPr>
        <p:spPr>
          <a:xfrm>
            <a:off x="1104900" y="914401"/>
            <a:ext cx="10001251" cy="276225"/>
          </a:xfrm>
        </p:spPr>
        <p:txBody>
          <a:bodyPr/>
          <a:lstStyle>
            <a:lvl1pPr>
              <a:defRPr sz="24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2 Column Content 20pt">
    <p:spTree>
      <p:nvGrpSpPr>
        <p:cNvPr id="1" name=""/>
        <p:cNvGrpSpPr/>
        <p:nvPr/>
      </p:nvGrpSpPr>
      <p:grpSpPr>
        <a:xfrm>
          <a:off x="0" y="0"/>
          <a:ext cx="0" cy="0"/>
          <a:chOff x="0" y="0"/>
          <a:chExt cx="0" cy="0"/>
        </a:xfrm>
      </p:grpSpPr>
      <p:sp>
        <p:nvSpPr>
          <p:cNvPr id="5" name="Rectangle 4"/>
          <p:cNvSpPr/>
          <p:nvPr userDrawn="1"/>
        </p:nvSpPr>
        <p:spPr>
          <a:xfrm>
            <a:off x="0" y="5819776"/>
            <a:ext cx="12192000" cy="1036637"/>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551" y="6046349"/>
            <a:ext cx="2746965" cy="550631"/>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8" name="Text Placeholder 5"/>
          <p:cNvSpPr>
            <a:spLocks noGrp="1"/>
          </p:cNvSpPr>
          <p:nvPr>
            <p:ph type="body" sz="quarter" idx="11"/>
          </p:nvPr>
        </p:nvSpPr>
        <p:spPr>
          <a:xfrm>
            <a:off x="1104900" y="914401"/>
            <a:ext cx="10001251" cy="276225"/>
          </a:xfrm>
        </p:spPr>
        <p:txBody>
          <a:bodyPr/>
          <a:lstStyle>
            <a:lvl1pPr>
              <a:defRPr sz="2000" b="0">
                <a:solidFill>
                  <a:schemeClr val="tx1"/>
                </a:solidFill>
              </a:defRPr>
            </a:lvl1pPr>
          </a:lstStyle>
          <a:p>
            <a:pPr lvl="0"/>
            <a:r>
              <a:rPr lang="en-US"/>
              <a:t>Click to edit Master text styles</a:t>
            </a:r>
          </a:p>
        </p:txBody>
      </p:sp>
      <p:cxnSp>
        <p:nvCxnSpPr>
          <p:cNvPr id="6" name="Straight Connector 5"/>
          <p:cNvCxnSpPr/>
          <p:nvPr userDrawn="1"/>
        </p:nvCxnSpPr>
        <p:spPr>
          <a:xfrm>
            <a:off x="0" y="1438275"/>
            <a:ext cx="1219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1104900" y="1881075"/>
            <a:ext cx="10001251"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921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5" name="Rectangle 4"/>
          <p:cNvSpPr/>
          <p:nvPr userDrawn="1"/>
        </p:nvSpPr>
        <p:spPr>
          <a:xfrm>
            <a:off x="0" y="5819776"/>
            <a:ext cx="12192000" cy="1036637"/>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551" y="6046349"/>
            <a:ext cx="2746965" cy="550631"/>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1104901" y="1881076"/>
            <a:ext cx="5245099" cy="3163365"/>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1"/>
          </p:nvPr>
        </p:nvSpPr>
        <p:spPr>
          <a:xfrm>
            <a:off x="1104900" y="914401"/>
            <a:ext cx="10001251" cy="276225"/>
          </a:xfrm>
        </p:spPr>
        <p:txBody>
          <a:bodyPr/>
          <a:lstStyle>
            <a:lvl1pPr>
              <a:defRPr sz="2000" b="0">
                <a:solidFill>
                  <a:schemeClr val="tx1"/>
                </a:solidFill>
              </a:defRPr>
            </a:lvl1pPr>
          </a:lstStyle>
          <a:p>
            <a:pPr lvl="0"/>
            <a:r>
              <a:rPr lang="en-US"/>
              <a:t>Click to edit Master text styles</a:t>
            </a:r>
          </a:p>
        </p:txBody>
      </p:sp>
      <p:cxnSp>
        <p:nvCxnSpPr>
          <p:cNvPr id="6" name="Straight Connector 5"/>
          <p:cNvCxnSpPr/>
          <p:nvPr userDrawn="1"/>
        </p:nvCxnSpPr>
        <p:spPr>
          <a:xfrm>
            <a:off x="0" y="1438275"/>
            <a:ext cx="1219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2"/>
          </p:nvPr>
        </p:nvSpPr>
        <p:spPr>
          <a:xfrm>
            <a:off x="6553201" y="1881076"/>
            <a:ext cx="5246400" cy="3163365"/>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191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6585600" y="1438276"/>
            <a:ext cx="5606400" cy="5076825"/>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4" name="Text Placeholder 3"/>
          <p:cNvSpPr>
            <a:spLocks noGrp="1"/>
          </p:cNvSpPr>
          <p:nvPr>
            <p:ph type="body" sz="quarter" idx="10"/>
          </p:nvPr>
        </p:nvSpPr>
        <p:spPr>
          <a:xfrm>
            <a:off x="1104901" y="1573974"/>
            <a:ext cx="5092700" cy="4416688"/>
          </a:xfrm>
        </p:spPr>
        <p:txBody>
          <a:bodyPr/>
          <a:lstStyle>
            <a:lvl1pPr marL="238125" indent="-238125">
              <a:spcBef>
                <a:spcPts val="850"/>
              </a:spcBef>
              <a:buClr>
                <a:schemeClr val="tx2"/>
              </a:buClr>
              <a:buFont typeface="Calibri" panose="020F0502020204030204" pitchFamily="34" charset="0"/>
              <a:buChar char="–"/>
              <a:defRPr sz="3200" b="0"/>
            </a:lvl1pPr>
            <a:lvl2pPr marL="503238" indent="-207963">
              <a:spcBef>
                <a:spcPts val="0"/>
              </a:spcBef>
              <a:spcAft>
                <a:spcPts val="567"/>
              </a:spcAft>
              <a:defRPr sz="2400" b="0"/>
            </a:lvl2pPr>
            <a:lvl3pPr>
              <a:defRPr sz="1400" b="0"/>
            </a:lvl3pPr>
            <a:lvl4pPr>
              <a:defRPr sz="1400" b="0"/>
            </a:lvl4pPr>
            <a:lvl5pPr>
              <a:defRPr sz="1400" b="0"/>
            </a:lvl5pPr>
          </a:lstStyle>
          <a:p>
            <a:pPr lvl="0"/>
            <a:r>
              <a:rPr lang="en-US" dirty="0"/>
              <a:t>Click to edit Master text styles</a:t>
            </a:r>
          </a:p>
          <a:p>
            <a:pPr lvl="1"/>
            <a:r>
              <a:rPr lang="en-US" dirty="0"/>
              <a:t>Second level</a:t>
            </a:r>
          </a:p>
        </p:txBody>
      </p:sp>
      <p:sp>
        <p:nvSpPr>
          <p:cNvPr id="6" name="Text Placeholder 5"/>
          <p:cNvSpPr>
            <a:spLocks noGrp="1"/>
          </p:cNvSpPr>
          <p:nvPr>
            <p:ph type="body" sz="quarter" idx="11"/>
          </p:nvPr>
        </p:nvSpPr>
        <p:spPr>
          <a:xfrm>
            <a:off x="1104900" y="914401"/>
            <a:ext cx="10001251" cy="276225"/>
          </a:xfrm>
        </p:spPr>
        <p:txBody>
          <a:bodyPr/>
          <a:lstStyle>
            <a:lvl1pPr>
              <a:defRPr sz="2400" b="0">
                <a:solidFill>
                  <a:schemeClr val="tx1"/>
                </a:solidFill>
              </a:defRPr>
            </a:lvl1pPr>
          </a:lstStyle>
          <a:p>
            <a:pPr lvl="0"/>
            <a:r>
              <a:rPr lang="en-US" dirty="0"/>
              <a:t>Click to edit Master text styles</a:t>
            </a:r>
          </a:p>
        </p:txBody>
      </p:sp>
      <p:sp>
        <p:nvSpPr>
          <p:cNvPr id="8" name="Rectangle 7"/>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7" name="Straight Connector 6"/>
          <p:cNvCxnSpPr/>
          <p:nvPr userDrawn="1"/>
        </p:nvCxnSpPr>
        <p:spPr>
          <a:xfrm>
            <a:off x="0" y="1438275"/>
            <a:ext cx="1219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3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438276"/>
            <a:ext cx="12192000" cy="5076825"/>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1"/>
          </p:nvPr>
        </p:nvSpPr>
        <p:spPr>
          <a:xfrm>
            <a:off x="1104900" y="914401"/>
            <a:ext cx="10001251" cy="276225"/>
          </a:xfrm>
        </p:spPr>
        <p:txBody>
          <a:bodyPr/>
          <a:lstStyle>
            <a:lvl1pPr>
              <a:defRPr sz="2000" b="0">
                <a:solidFill>
                  <a:schemeClr val="tx1"/>
                </a:solidFill>
              </a:defRPr>
            </a:lvl1pPr>
          </a:lstStyle>
          <a:p>
            <a:pPr lvl="0"/>
            <a:r>
              <a:rPr lang="en-US"/>
              <a:t>Click to edit Master text styles</a:t>
            </a:r>
          </a:p>
        </p:txBody>
      </p:sp>
      <p:sp>
        <p:nvSpPr>
          <p:cNvPr id="8" name="Rectangle 7"/>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7" name="Straight Connector 6"/>
          <p:cNvCxnSpPr/>
          <p:nvPr userDrawn="1"/>
        </p:nvCxnSpPr>
        <p:spPr>
          <a:xfrm>
            <a:off x="0" y="1438275"/>
            <a:ext cx="1219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61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 t="3974" r="3958" b="558"/>
          <a:stretch/>
        </p:blipFill>
        <p:spPr>
          <a:xfrm>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 y="525798"/>
            <a:ext cx="4027200" cy="807254"/>
          </a:xfrm>
          <a:prstGeom prst="rect">
            <a:avLst/>
          </a:prstGeom>
        </p:spPr>
      </p:pic>
      <p:sp>
        <p:nvSpPr>
          <p:cNvPr id="2" name="Title 1"/>
          <p:cNvSpPr>
            <a:spLocks noGrp="1"/>
          </p:cNvSpPr>
          <p:nvPr>
            <p:ph type="ctrTitle"/>
          </p:nvPr>
        </p:nvSpPr>
        <p:spPr>
          <a:xfrm>
            <a:off x="1104899" y="3715200"/>
            <a:ext cx="10001252" cy="554850"/>
          </a:xfrm>
        </p:spPr>
        <p:txBody>
          <a:bodyPr/>
          <a:lstStyle>
            <a:lvl1pPr algn="l">
              <a:defRPr sz="4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477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631A-EBBF-5FAB-6BEC-AE062E4E006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288A910-18E3-AF7F-BC9B-CA1A7F4D2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183B24D-0254-0236-DC15-15DD23466966}"/>
              </a:ext>
            </a:extLst>
          </p:cNvPr>
          <p:cNvSpPr>
            <a:spLocks noGrp="1"/>
          </p:cNvSpPr>
          <p:nvPr>
            <p:ph type="dt" sz="half" idx="10"/>
          </p:nvPr>
        </p:nvSpPr>
        <p:spPr/>
        <p:txBody>
          <a:bodyPr/>
          <a:lstStyle/>
          <a:p>
            <a:fld id="{FA0150E2-BC5C-4890-83DD-9F0D508FFD40}" type="datetimeFigureOut">
              <a:rPr lang="en-IE" smtClean="0"/>
              <a:t>15/03/2026</a:t>
            </a:fld>
            <a:endParaRPr lang="en-IE"/>
          </a:p>
        </p:txBody>
      </p:sp>
      <p:sp>
        <p:nvSpPr>
          <p:cNvPr id="5" name="Footer Placeholder 4">
            <a:extLst>
              <a:ext uri="{FF2B5EF4-FFF2-40B4-BE49-F238E27FC236}">
                <a16:creationId xmlns:a16="http://schemas.microsoft.com/office/drawing/2014/main" id="{1B6CEA02-F290-82DC-A223-484431805DF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A93526E-D34D-E39D-F335-7FF347604FD6}"/>
              </a:ext>
            </a:extLst>
          </p:cNvPr>
          <p:cNvSpPr>
            <a:spLocks noGrp="1"/>
          </p:cNvSpPr>
          <p:nvPr>
            <p:ph type="sldNum" sz="quarter" idx="12"/>
          </p:nvPr>
        </p:nvSpPr>
        <p:spPr/>
        <p:txBody>
          <a:bodyPr/>
          <a:lstStyle/>
          <a:p>
            <a:fld id="{9D17ED0C-535C-4867-932F-0E38BDB4B1B8}" type="slidenum">
              <a:rPr lang="en-IE" smtClean="0"/>
              <a:t>‹#›</a:t>
            </a:fld>
            <a:endParaRPr lang="en-IE"/>
          </a:p>
        </p:txBody>
      </p:sp>
    </p:spTree>
    <p:extLst>
      <p:ext uri="{BB962C8B-B14F-4D97-AF65-F5344CB8AC3E}">
        <p14:creationId xmlns:p14="http://schemas.microsoft.com/office/powerpoint/2010/main" val="47897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899" y="360000"/>
            <a:ext cx="10001252" cy="5616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1104900" y="1871551"/>
            <a:ext cx="10001251" cy="4096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6" name="Straight Connector 5"/>
          <p:cNvCxnSpPr/>
          <p:nvPr/>
        </p:nvCxnSpPr>
        <p:spPr>
          <a:xfrm>
            <a:off x="0" y="1438275"/>
            <a:ext cx="1219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 id="2147483661" r:id="rId4"/>
    <p:sldLayoutId id="2147483657" r:id="rId5"/>
    <p:sldLayoutId id="2147483658" r:id="rId6"/>
    <p:sldLayoutId id="2147483659" r:id="rId7"/>
    <p:sldLayoutId id="2147483654" r:id="rId8"/>
    <p:sldLayoutId id="2147483662" r:id="rId9"/>
    <p:sldLayoutId id="2147483663" r:id="rId10"/>
    <p:sldLayoutId id="2147483664" r:id="rId11"/>
    <p:sldLayoutId id="2147483665" r:id="rId12"/>
  </p:sldLayoutIdLst>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svgsilh.com/fr/image/2324013.html" TargetMode="External"/><Relationship Id="rId5" Type="http://schemas.openxmlformats.org/officeDocument/2006/relationships/image" Target="../media/image25.png"/><Relationship Id="rId4" Type="http://schemas.openxmlformats.org/officeDocument/2006/relationships/slide" Target="slide9.xml"/><Relationship Id="rId9" Type="http://schemas.openxmlformats.org/officeDocument/2006/relationships/hyperlink" Target="https://svgsilh.com/image/156408.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hyperlink" Target="https://www.homeworklib.com/questions/744412/a-simple-pendulum-has-a-mass-of-0650-kg-and-a"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5.png"/><Relationship Id="rId11" Type="http://schemas.openxmlformats.org/officeDocument/2006/relationships/hyperlink" Target="https://svgsilh.com/image/151828.html" TargetMode="External"/><Relationship Id="rId5" Type="http://schemas.openxmlformats.org/officeDocument/2006/relationships/image" Target="../media/image34.wmf"/><Relationship Id="rId10" Type="http://schemas.openxmlformats.org/officeDocument/2006/relationships/image" Target="../media/image38.png"/><Relationship Id="rId4" Type="http://schemas.openxmlformats.org/officeDocument/2006/relationships/image" Target="../media/image33.wmf"/><Relationship Id="rId9" Type="http://schemas.openxmlformats.org/officeDocument/2006/relationships/hyperlink" Target="https://svgsilh.com/image/154611.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s://stockcake.com/i/students-exploring-science_3963037_574223" TargetMode="External"/><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www.rawpixel.com/image/99947/premium-photo-image-science-asian-beakers" TargetMode="Externa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homeworklib.com/questions/744412/a-simple-pendulum-has-a-mass-of-0650-kg-and-a"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www.homeworklib.com/questions/744412/a-simple-pendulum-has-a-mass-of-0650-kg-and-a" TargetMode="External"/><Relationship Id="rId5" Type="http://schemas.openxmlformats.org/officeDocument/2006/relationships/image" Target="../media/image32.pn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4.ti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homeworklib.com/questions/744412/a-simple-pendulum-has-a-mass-of-0650-kg-and-a" TargetMode="External"/><Relationship Id="rId5" Type="http://schemas.openxmlformats.org/officeDocument/2006/relationships/image" Target="../media/image32.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50.jp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53.jpeg"/><Relationship Id="rId4" Type="http://schemas.openxmlformats.org/officeDocument/2006/relationships/image" Target="../media/image52.jpg"/></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png"/><Relationship Id="rId7" Type="http://schemas.openxmlformats.org/officeDocument/2006/relationships/diagramLayout" Target="../diagrams/layout3.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Data" Target="../diagrams/data3.xml"/><Relationship Id="rId11" Type="http://schemas.openxmlformats.org/officeDocument/2006/relationships/image" Target="../media/image53.jpeg"/><Relationship Id="rId5" Type="http://schemas.openxmlformats.org/officeDocument/2006/relationships/hyperlink" Target="https://dreyfusdragon.blogspot.com/2012/02/groundhog-day-is-feb-2.html" TargetMode="External"/><Relationship Id="rId10" Type="http://schemas.microsoft.com/office/2007/relationships/diagramDrawing" Target="../diagrams/drawing3.xml"/><Relationship Id="rId4" Type="http://schemas.openxmlformats.org/officeDocument/2006/relationships/image" Target="../media/image54.jpg"/><Relationship Id="rId9" Type="http://schemas.openxmlformats.org/officeDocument/2006/relationships/diagramColors" Target="../diagrams/colors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8.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pixabay.com/en/classroom-cooperative-learning-1297779/" TargetMode="External"/><Relationship Id="rId5" Type="http://schemas.openxmlformats.org/officeDocument/2006/relationships/image" Target="../media/image12.png"/><Relationship Id="rId10" Type="http://schemas.openxmlformats.org/officeDocument/2006/relationships/image" Target="../media/image60.jpeg"/><Relationship Id="rId4" Type="http://schemas.openxmlformats.org/officeDocument/2006/relationships/hyperlink" Target="https://animalia-life.club/qa/pictures/clipart-question-mark" TargetMode="External"/><Relationship Id="rId9" Type="http://schemas.openxmlformats.org/officeDocument/2006/relationships/hyperlink" Target="https://openclipart.org/detail/214373/elephant%20-%20linea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freepngimg.com/png/83190-plant-ireland-patrick-shamrock-saint-font-day" TargetMode="Externa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hyperlink" Target="https://atee.education/rd-communities/science-and-mathematics/" TargetMode="External"/><Relationship Id="rId7"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65.png"/><Relationship Id="rId4" Type="http://schemas.openxmlformats.org/officeDocument/2006/relationships/hyperlink" Target="https://www.mathscify.or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mathscify.org/" TargetMode="External"/><Relationship Id="rId3" Type="http://schemas.openxmlformats.org/officeDocument/2006/relationships/image" Target="../media/image6.png"/><Relationship Id="rId7"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66.jpg"/><Relationship Id="rId5" Type="http://schemas.openxmlformats.org/officeDocument/2006/relationships/image" Target="../media/image63.png"/><Relationship Id="rId4" Type="http://schemas.openxmlformats.org/officeDocument/2006/relationships/hyperlink" Target="mailto:lorraine.harbison@dcu.ie" TargetMode="External"/><Relationship Id="rId9"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70.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hyperlink" Target="https://www.template.net/clipart/question-mark" TargetMode="External"/><Relationship Id="rId3" Type="http://schemas.openxmlformats.org/officeDocument/2006/relationships/image" Target="../media/image7.jpe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audio" Target="../media/audio1.wav"/><Relationship Id="rId11" Type="http://schemas.openxmlformats.org/officeDocument/2006/relationships/image" Target="../media/image6.png"/><Relationship Id="rId5" Type="http://schemas.openxmlformats.org/officeDocument/2006/relationships/image" Target="../media/image8.jpg"/><Relationship Id="rId10" Type="http://schemas.openxmlformats.org/officeDocument/2006/relationships/hyperlink" Target="https://www.vecteezy.com/free-png/question-mark-png" TargetMode="External"/><Relationship Id="rId4" Type="http://schemas.openxmlformats.org/officeDocument/2006/relationships/hyperlink" Target="https://stock.adobe.com/images/id/441880431" TargetMode="External"/><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8.xml"/><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slides/_rels/slide41.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9.xml"/><Relationship Id="rId5" Type="http://schemas.openxmlformats.org/officeDocument/2006/relationships/image" Target="../media/image90.png"/><Relationship Id="rId4" Type="http://schemas.openxmlformats.org/officeDocument/2006/relationships/image" Target="../media/image89.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basicblogtips.com/real-discussion-board.html"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jpg"/><Relationship Id="rId5" Type="http://schemas.openxmlformats.org/officeDocument/2006/relationships/hyperlink" Target="https://pixabay.com/en/classroom-cooperative-learning-1297779/"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pixabay.com/en/classroom-cooperative-learning-1297779/"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jpg"/><Relationship Id="rId5" Type="http://schemas.openxmlformats.org/officeDocument/2006/relationships/slide" Target="slide12.xml"/><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8967F-C428-89A4-9D1D-12207C5605C4}"/>
              </a:ext>
            </a:extLst>
          </p:cNvPr>
          <p:cNvSpPr/>
          <p:nvPr/>
        </p:nvSpPr>
        <p:spPr>
          <a:xfrm>
            <a:off x="0" y="6374742"/>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descr="A screen shot of a webinar&#10;&#10;AI-generated content may be incorrect.">
            <a:extLst>
              <a:ext uri="{FF2B5EF4-FFF2-40B4-BE49-F238E27FC236}">
                <a16:creationId xmlns:a16="http://schemas.microsoft.com/office/drawing/2014/main" id="{7D8C5C76-D0F6-CF52-0DA4-86B12BFB5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88093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noChangeArrowheads="1"/>
          </p:cNvSpPr>
          <p:nvPr>
            <p:ph idx="1"/>
          </p:nvPr>
        </p:nvSpPr>
        <p:spPr>
          <a:xfrm>
            <a:off x="446052" y="1541417"/>
            <a:ext cx="7556624" cy="4797710"/>
          </a:xfrm>
        </p:spPr>
        <p:txBody>
          <a:bodyPr/>
          <a:lstStyle/>
          <a:p>
            <a:pPr>
              <a:defRPr/>
            </a:pPr>
            <a:r>
              <a:rPr lang="en-GB" sz="2800" dirty="0"/>
              <a:t>Modern Mathematics period – the content</a:t>
            </a:r>
          </a:p>
          <a:p>
            <a:pPr lvl="1">
              <a:lnSpc>
                <a:spcPct val="100000"/>
              </a:lnSpc>
              <a:defRPr/>
            </a:pPr>
            <a:r>
              <a:rPr lang="en-GB" sz="2400" dirty="0"/>
              <a:t>We </a:t>
            </a:r>
            <a:r>
              <a:rPr lang="en-GB" sz="2400" b="1" dirty="0"/>
              <a:t>SET</a:t>
            </a:r>
            <a:r>
              <a:rPr lang="en-GB" sz="2400" dirty="0"/>
              <a:t> out (with our RELATIONS) on a great adventure</a:t>
            </a:r>
          </a:p>
          <a:p>
            <a:pPr lvl="1">
              <a:defRPr/>
            </a:pPr>
            <a:r>
              <a:rPr lang="en-GB" sz="2400" dirty="0"/>
              <a:t>In some countries, </a:t>
            </a:r>
            <a:r>
              <a:rPr lang="en-GB" sz="2400" b="1" dirty="0"/>
              <a:t>algebra</a:t>
            </a:r>
            <a:r>
              <a:rPr lang="en-GB" sz="2400" dirty="0"/>
              <a:t> was (re)STRUCTURED</a:t>
            </a:r>
          </a:p>
          <a:p>
            <a:pPr lvl="2">
              <a:lnSpc>
                <a:spcPct val="100000"/>
              </a:lnSpc>
              <a:defRPr/>
            </a:pPr>
            <a:r>
              <a:rPr lang="en-GB" sz="2200" dirty="0"/>
              <a:t>Complex numbers, vectors; groups, matrices…</a:t>
            </a:r>
          </a:p>
          <a:p>
            <a:pPr lvl="1">
              <a:defRPr/>
            </a:pPr>
            <a:r>
              <a:rPr lang="en-GB" sz="2400" b="1" dirty="0"/>
              <a:t>Geometry</a:t>
            </a:r>
            <a:r>
              <a:rPr lang="en-GB" sz="2400" dirty="0"/>
              <a:t> was “TRANSFORMED” (REFLECT on that!)</a:t>
            </a:r>
          </a:p>
          <a:p>
            <a:pPr lvl="1">
              <a:spcBef>
                <a:spcPts val="2400"/>
              </a:spcBef>
              <a:defRPr/>
            </a:pPr>
            <a:r>
              <a:rPr lang="en-GB" sz="2400" i="1" dirty="0"/>
              <a:t>AND </a:t>
            </a:r>
          </a:p>
          <a:p>
            <a:pPr lvl="2">
              <a:spcBef>
                <a:spcPts val="600"/>
              </a:spcBef>
              <a:defRPr/>
            </a:pPr>
            <a:r>
              <a:rPr lang="en-GB" sz="2200" i="1" dirty="0"/>
              <a:t>“À LA MODE to teach statistics” (there was a greater   CHANCE than before of finding probability in school curricula)</a:t>
            </a:r>
          </a:p>
          <a:p>
            <a:pPr lvl="2">
              <a:spcBef>
                <a:spcPts val="600"/>
              </a:spcBef>
              <a:defRPr/>
            </a:pPr>
            <a:r>
              <a:rPr lang="en-GB" sz="2200" i="1" dirty="0"/>
              <a:t>“INEQUALITIES [across countries] in the treatment of algebra”</a:t>
            </a:r>
          </a:p>
          <a:p>
            <a:pPr lvl="2">
              <a:spcBef>
                <a:spcPts val="600"/>
              </a:spcBef>
              <a:defRPr/>
            </a:pPr>
            <a:r>
              <a:rPr lang="en-GB" sz="2200" i="1" dirty="0"/>
              <a:t>Calculus INTEGRATED into more curricula</a:t>
            </a:r>
          </a:p>
          <a:p>
            <a:pPr marL="457200" lvl="1" indent="0">
              <a:buNone/>
              <a:defRPr/>
            </a:pPr>
            <a:endParaRPr lang="en-GB" altLang="en-US" b="1" dirty="0"/>
          </a:p>
        </p:txBody>
      </p:sp>
      <p:sp>
        <p:nvSpPr>
          <p:cNvPr id="25603" name="Footer Placeholder 4"/>
          <p:cNvSpPr>
            <a:spLocks noGrp="1" noChangeArrowheads="1"/>
          </p:cNvSpPr>
          <p:nvPr>
            <p:ph type="ftr"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GB" altLang="en-US" sz="1400">
                <a:solidFill>
                  <a:schemeClr val="bg1"/>
                </a:solidFill>
              </a:rPr>
              <a:t>Trinity College Dublin, The University of Dublin</a:t>
            </a:r>
          </a:p>
        </p:txBody>
      </p:sp>
      <p:pic>
        <p:nvPicPr>
          <p:cNvPr id="2560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43044" y="1625186"/>
            <a:ext cx="1691249" cy="10874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079" y="1602569"/>
            <a:ext cx="1417230" cy="121310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1389" y="2815671"/>
            <a:ext cx="1649414" cy="1124601"/>
          </a:xfrm>
          <a:prstGeom prst="rect">
            <a:avLst/>
          </a:prstGeom>
        </p:spPr>
      </p:pic>
      <p:sp>
        <p:nvSpPr>
          <p:cNvPr id="5" name="TextBox 4"/>
          <p:cNvSpPr txBox="1"/>
          <p:nvPr/>
        </p:nvSpPr>
        <p:spPr>
          <a:xfrm>
            <a:off x="9831387" y="2838249"/>
            <a:ext cx="1914561" cy="484133"/>
          </a:xfrm>
          <a:prstGeom prst="rect">
            <a:avLst/>
          </a:prstGeom>
          <a:noFill/>
          <a:ln>
            <a:solidFill>
              <a:schemeClr val="tx1"/>
            </a:solidFill>
          </a:ln>
        </p:spPr>
        <p:txBody>
          <a:bodyPr wrap="square" rtlCol="0">
            <a:spAutoFit/>
          </a:bodyPr>
          <a:lstStyle/>
          <a:p>
            <a:pPr algn="ctr"/>
            <a:r>
              <a:rPr lang="en-GB" altLang="en-US" i="1" dirty="0"/>
              <a:t>f: </a:t>
            </a:r>
            <a:r>
              <a:rPr lang="en-GB" altLang="en-US" sz="2000" i="1" dirty="0">
                <a:latin typeface="Monotype Corsiva" panose="03010101010201010101" pitchFamily="66" charset="0"/>
              </a:rPr>
              <a:t>R</a:t>
            </a:r>
            <a:r>
              <a:rPr lang="en-GB" altLang="en-US" i="1" dirty="0"/>
              <a:t> </a:t>
            </a:r>
            <a:r>
              <a:rPr lang="en-GB" altLang="en-US" i="1" dirty="0">
                <a:solidFill>
                  <a:srgbClr val="000000"/>
                </a:solidFill>
              </a:rPr>
              <a:t>→ </a:t>
            </a:r>
            <a:r>
              <a:rPr lang="en-GB" altLang="en-US" sz="2000" i="1" dirty="0">
                <a:latin typeface="Monotype Corsiva" panose="03010101010201010101" pitchFamily="66" charset="0"/>
              </a:rPr>
              <a:t>R</a:t>
            </a:r>
            <a:r>
              <a:rPr lang="en-GB" altLang="en-US" i="1" dirty="0">
                <a:latin typeface="Monotype Corsiva" panose="03010101010201010101" pitchFamily="66" charset="0"/>
              </a:rPr>
              <a:t> </a:t>
            </a:r>
            <a:r>
              <a:rPr lang="en-GB" altLang="en-US" dirty="0">
                <a:solidFill>
                  <a:srgbClr val="000000"/>
                </a:solidFill>
              </a:rPr>
              <a:t>: </a:t>
            </a:r>
            <a:r>
              <a:rPr lang="en-GB" altLang="en-US" i="1" dirty="0"/>
              <a:t>x </a:t>
            </a:r>
            <a:r>
              <a:rPr lang="en-GB" altLang="en-US" dirty="0">
                <a:solidFill>
                  <a:srgbClr val="000000"/>
                </a:solidFill>
              </a:rPr>
              <a:t>→ </a:t>
            </a:r>
            <a:r>
              <a:rPr lang="en-GB" altLang="en-US" i="1" dirty="0"/>
              <a:t>x</a:t>
            </a:r>
            <a:r>
              <a:rPr lang="en-GB" altLang="en-US" i="1" baseline="30000" dirty="0"/>
              <a:t>2</a:t>
            </a:r>
            <a:r>
              <a:rPr lang="en-GB" altLang="en-US" dirty="0">
                <a:solidFill>
                  <a:srgbClr val="000000"/>
                </a:solidFill>
              </a:rPr>
              <a:t> </a:t>
            </a:r>
            <a:endParaRPr lang="en-GB" dirty="0"/>
          </a:p>
        </p:txBody>
      </p:sp>
      <p:pic>
        <p:nvPicPr>
          <p:cNvPr id="9" name="Picture 8" descr="A black and white logo&#10;&#10;AI-generated content may be incorrect.">
            <a:extLst>
              <a:ext uri="{FF2B5EF4-FFF2-40B4-BE49-F238E27FC236}">
                <a16:creationId xmlns:a16="http://schemas.microsoft.com/office/drawing/2014/main" id="{76FAEC51-C260-4ED3-4A71-AD6B948C69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861" y="302523"/>
            <a:ext cx="2901988" cy="994300"/>
          </a:xfrm>
          <a:prstGeom prst="rect">
            <a:avLst/>
          </a:prstGeom>
        </p:spPr>
      </p:pic>
      <p:sp>
        <p:nvSpPr>
          <p:cNvPr id="10" name="Title 8">
            <a:extLst>
              <a:ext uri="{FF2B5EF4-FFF2-40B4-BE49-F238E27FC236}">
                <a16:creationId xmlns:a16="http://schemas.microsoft.com/office/drawing/2014/main" id="{51CEF0DA-EED9-1536-101B-5135ABCB3169}"/>
              </a:ext>
            </a:extLst>
          </p:cNvPr>
          <p:cNvSpPr>
            <a:spLocks noGrp="1"/>
          </p:cNvSpPr>
          <p:nvPr>
            <p:ph type="title"/>
          </p:nvPr>
        </p:nvSpPr>
        <p:spPr>
          <a:xfrm>
            <a:off x="451556" y="518873"/>
            <a:ext cx="10127493" cy="561600"/>
          </a:xfrm>
        </p:spPr>
        <p:txBody>
          <a:bodyPr/>
          <a:lstStyle/>
          <a:p>
            <a:r>
              <a:rPr lang="en-GB" sz="3200" dirty="0"/>
              <a:t>Background (cont.)</a:t>
            </a:r>
            <a:endParaRPr lang="en-IE" sz="3200" dirty="0"/>
          </a:p>
        </p:txBody>
      </p:sp>
      <p:pic>
        <p:nvPicPr>
          <p:cNvPr id="14" name="Picture 13" descr="A close-up of a graph&#10;&#10;AI-generated content may be incorrect.">
            <a:extLst>
              <a:ext uri="{FF2B5EF4-FFF2-40B4-BE49-F238E27FC236}">
                <a16:creationId xmlns:a16="http://schemas.microsoft.com/office/drawing/2014/main" id="{E8DFA5BA-F455-542D-215D-788D15D18E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8074059" y="3517524"/>
            <a:ext cx="1364230" cy="1686952"/>
          </a:xfrm>
          <a:prstGeom prst="rect">
            <a:avLst/>
          </a:prstGeom>
        </p:spPr>
      </p:pic>
      <p:sp>
        <p:nvSpPr>
          <p:cNvPr id="3" name="TextBox 2">
            <a:extLst>
              <a:ext uri="{FF2B5EF4-FFF2-40B4-BE49-F238E27FC236}">
                <a16:creationId xmlns:a16="http://schemas.microsoft.com/office/drawing/2014/main" id="{0F9D7F7B-B57E-CA80-20E9-9CDE51D13634}"/>
              </a:ext>
            </a:extLst>
          </p:cNvPr>
          <p:cNvSpPr txBox="1"/>
          <p:nvPr/>
        </p:nvSpPr>
        <p:spPr>
          <a:xfrm>
            <a:off x="10047111" y="3510531"/>
            <a:ext cx="1802548" cy="1107996"/>
          </a:xfrm>
          <a:prstGeom prst="rect">
            <a:avLst/>
          </a:prstGeom>
          <a:noFill/>
          <a:ln w="57150">
            <a:solidFill>
              <a:schemeClr val="tx1">
                <a:lumMod val="95000"/>
                <a:lumOff val="5000"/>
              </a:schemeClr>
            </a:solidFill>
          </a:ln>
        </p:spPr>
        <p:txBody>
          <a:bodyPr wrap="square" rtlCol="0">
            <a:spAutoFit/>
          </a:bodyPr>
          <a:lstStyle/>
          <a:p>
            <a:pPr algn="ctr"/>
            <a:r>
              <a:rPr lang="en-GB" sz="2200" dirty="0">
                <a:solidFill>
                  <a:schemeClr val="bg2"/>
                </a:solidFill>
                <a:highlight>
                  <a:srgbClr val="FF2929"/>
                </a:highlight>
              </a:rPr>
              <a:t>Structures</a:t>
            </a:r>
            <a:r>
              <a:rPr lang="en-GB" sz="2200" dirty="0"/>
              <a:t>; abstraction, rigour, proof</a:t>
            </a:r>
            <a:endParaRPr lang="en-IE" sz="2200" dirty="0"/>
          </a:p>
        </p:txBody>
      </p:sp>
      <p:sp>
        <p:nvSpPr>
          <p:cNvPr id="8" name="Rectangle 7">
            <a:extLst>
              <a:ext uri="{FF2B5EF4-FFF2-40B4-BE49-F238E27FC236}">
                <a16:creationId xmlns:a16="http://schemas.microsoft.com/office/drawing/2014/main" id="{65470B28-92E3-7923-D849-FDF1798ADA6D}"/>
              </a:ext>
            </a:extLst>
          </p:cNvPr>
          <p:cNvSpPr/>
          <p:nvPr/>
        </p:nvSpPr>
        <p:spPr>
          <a:xfrm>
            <a:off x="7744177" y="1541417"/>
            <a:ext cx="4312355" cy="333538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0C07C-05B5-2B83-75BB-BBB9764A8D3E}"/>
            </a:ext>
          </a:extLst>
        </p:cNvPr>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26B1332C-4A9D-68E8-DC27-99F0F7C99713}"/>
              </a:ext>
            </a:extLst>
          </p:cNvPr>
          <p:cNvSpPr>
            <a:spLocks noGrp="1" noChangeArrowheads="1"/>
          </p:cNvSpPr>
          <p:nvPr>
            <p:ph idx="1"/>
          </p:nvPr>
        </p:nvSpPr>
        <p:spPr>
          <a:xfrm>
            <a:off x="621100" y="1721387"/>
            <a:ext cx="9216458" cy="4663440"/>
          </a:xfrm>
        </p:spPr>
        <p:txBody>
          <a:bodyPr/>
          <a:lstStyle/>
          <a:p>
            <a:pPr>
              <a:defRPr/>
            </a:pPr>
            <a:r>
              <a:rPr lang="en-GB" sz="2800" dirty="0"/>
              <a:t>Modern Mathematics period – impact</a:t>
            </a:r>
          </a:p>
          <a:p>
            <a:pPr marL="457200" lvl="1" indent="0">
              <a:buNone/>
              <a:defRPr/>
            </a:pPr>
            <a:endParaRPr lang="en-GB" altLang="en-US" b="1" dirty="0"/>
          </a:p>
        </p:txBody>
      </p:sp>
      <p:sp>
        <p:nvSpPr>
          <p:cNvPr id="25603" name="Footer Placeholder 4">
            <a:extLst>
              <a:ext uri="{FF2B5EF4-FFF2-40B4-BE49-F238E27FC236}">
                <a16:creationId xmlns:a16="http://schemas.microsoft.com/office/drawing/2014/main" id="{ADE8853A-68F6-291C-12A4-0ED045B932F9}"/>
              </a:ext>
            </a:extLst>
          </p:cNvPr>
          <p:cNvSpPr>
            <a:spLocks noGrp="1" noChangeArrowheads="1"/>
          </p:cNvSpPr>
          <p:nvPr>
            <p:ph type="ftr"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GB" altLang="en-US" sz="1400">
                <a:solidFill>
                  <a:schemeClr val="bg1"/>
                </a:solidFill>
              </a:rPr>
              <a:t>Trinity College Dublin, The University of Dublin</a:t>
            </a:r>
          </a:p>
        </p:txBody>
      </p:sp>
      <p:pic>
        <p:nvPicPr>
          <p:cNvPr id="9" name="Picture 8" descr="A black and white logo&#10;&#10;AI-generated content may be incorrect.">
            <a:extLst>
              <a:ext uri="{FF2B5EF4-FFF2-40B4-BE49-F238E27FC236}">
                <a16:creationId xmlns:a16="http://schemas.microsoft.com/office/drawing/2014/main" id="{CF3F4D66-4E31-331C-6CFE-D6182015BA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2861" y="302523"/>
            <a:ext cx="2901988" cy="994300"/>
          </a:xfrm>
          <a:prstGeom prst="rect">
            <a:avLst/>
          </a:prstGeom>
        </p:spPr>
      </p:pic>
      <p:sp>
        <p:nvSpPr>
          <p:cNvPr id="10" name="Title 8">
            <a:extLst>
              <a:ext uri="{FF2B5EF4-FFF2-40B4-BE49-F238E27FC236}">
                <a16:creationId xmlns:a16="http://schemas.microsoft.com/office/drawing/2014/main" id="{66A4DF06-0A1E-24BF-04B9-7E3DE8872A69}"/>
              </a:ext>
            </a:extLst>
          </p:cNvPr>
          <p:cNvSpPr>
            <a:spLocks noGrp="1"/>
          </p:cNvSpPr>
          <p:nvPr>
            <p:ph type="title"/>
          </p:nvPr>
        </p:nvSpPr>
        <p:spPr>
          <a:xfrm>
            <a:off x="621100" y="546869"/>
            <a:ext cx="9729962" cy="561600"/>
          </a:xfrm>
        </p:spPr>
        <p:txBody>
          <a:bodyPr/>
          <a:lstStyle/>
          <a:p>
            <a:r>
              <a:rPr lang="en-GB" sz="3200" dirty="0"/>
              <a:t>Background (cont.)</a:t>
            </a:r>
            <a:endParaRPr lang="en-IE" sz="3200" dirty="0"/>
          </a:p>
        </p:txBody>
      </p:sp>
      <p:sp>
        <p:nvSpPr>
          <p:cNvPr id="16" name="Arrow: Left 15">
            <a:hlinkClick r:id="rId4" action="ppaction://hlinksldjump"/>
            <a:extLst>
              <a:ext uri="{FF2B5EF4-FFF2-40B4-BE49-F238E27FC236}">
                <a16:creationId xmlns:a16="http://schemas.microsoft.com/office/drawing/2014/main" id="{D50157AC-F96D-A5FF-43FC-7B063AFE61DC}"/>
              </a:ext>
            </a:extLst>
          </p:cNvPr>
          <p:cNvSpPr/>
          <p:nvPr/>
        </p:nvSpPr>
        <p:spPr>
          <a:xfrm>
            <a:off x="10672354" y="5786846"/>
            <a:ext cx="809897" cy="400110"/>
          </a:xfrm>
          <a:prstGeom prst="left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hought Bubble: Cloud 2">
            <a:extLst>
              <a:ext uri="{FF2B5EF4-FFF2-40B4-BE49-F238E27FC236}">
                <a16:creationId xmlns:a16="http://schemas.microsoft.com/office/drawing/2014/main" id="{B8CE5DDA-5EC5-EF43-694D-CA46DA229B24}"/>
              </a:ext>
            </a:extLst>
          </p:cNvPr>
          <p:cNvSpPr/>
          <p:nvPr/>
        </p:nvSpPr>
        <p:spPr>
          <a:xfrm>
            <a:off x="4278161" y="3815422"/>
            <a:ext cx="1923718" cy="1038272"/>
          </a:xfrm>
          <a:prstGeom prst="cloudCallout">
            <a:avLst>
              <a:gd name="adj1" fmla="val -59250"/>
              <a:gd name="adj2" fmla="val 48049"/>
            </a:avLst>
          </a:prstGeom>
          <a:solidFill>
            <a:srgbClr val="FF2A2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Endorsed by Piaget</a:t>
            </a:r>
            <a:endParaRPr lang="en-IE" sz="2200" dirty="0">
              <a:solidFill>
                <a:schemeClr val="bg1"/>
              </a:solidFill>
            </a:endParaRPr>
          </a:p>
        </p:txBody>
      </p:sp>
      <p:sp>
        <p:nvSpPr>
          <p:cNvPr id="2" name="TextBox 1">
            <a:extLst>
              <a:ext uri="{FF2B5EF4-FFF2-40B4-BE49-F238E27FC236}">
                <a16:creationId xmlns:a16="http://schemas.microsoft.com/office/drawing/2014/main" id="{B1D66BA2-2F4F-3A51-7B0E-6D04636A821D}"/>
              </a:ext>
            </a:extLst>
          </p:cNvPr>
          <p:cNvSpPr txBox="1"/>
          <p:nvPr/>
        </p:nvSpPr>
        <p:spPr>
          <a:xfrm>
            <a:off x="621100" y="2340137"/>
            <a:ext cx="1586523" cy="461665"/>
          </a:xfrm>
          <a:prstGeom prst="rect">
            <a:avLst/>
          </a:prstGeom>
          <a:noFill/>
          <a:ln w="57150">
            <a:solidFill>
              <a:schemeClr val="tx1">
                <a:lumMod val="95000"/>
                <a:lumOff val="5000"/>
              </a:schemeClr>
            </a:solidFill>
          </a:ln>
        </p:spPr>
        <p:txBody>
          <a:bodyPr wrap="square" rtlCol="0">
            <a:spAutoFit/>
          </a:bodyPr>
          <a:lstStyle/>
          <a:p>
            <a:r>
              <a:rPr lang="en-GB" sz="2400" b="1" i="1" dirty="0"/>
              <a:t>Intentions</a:t>
            </a:r>
            <a:endParaRPr lang="en-IE" sz="2400" b="1" i="1" dirty="0"/>
          </a:p>
        </p:txBody>
      </p:sp>
      <p:pic>
        <p:nvPicPr>
          <p:cNvPr id="5" name="Picture 4" descr="A black background with a black square&#10;&#10;AI-generated content may be incorrect.">
            <a:extLst>
              <a:ext uri="{FF2B5EF4-FFF2-40B4-BE49-F238E27FC236}">
                <a16:creationId xmlns:a16="http://schemas.microsoft.com/office/drawing/2014/main" id="{0759D029-AF04-036C-64CD-BD638DEE119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354441" y="4454857"/>
            <a:ext cx="1923719" cy="1732099"/>
          </a:xfrm>
          <a:prstGeom prst="rect">
            <a:avLst/>
          </a:prstGeom>
        </p:spPr>
      </p:pic>
      <p:sp>
        <p:nvSpPr>
          <p:cNvPr id="6" name="Speech Bubble: Rectangle with Corners Rounded 5">
            <a:extLst>
              <a:ext uri="{FF2B5EF4-FFF2-40B4-BE49-F238E27FC236}">
                <a16:creationId xmlns:a16="http://schemas.microsoft.com/office/drawing/2014/main" id="{14415172-205B-AACD-FA87-2C207061496C}"/>
              </a:ext>
            </a:extLst>
          </p:cNvPr>
          <p:cNvSpPr/>
          <p:nvPr/>
        </p:nvSpPr>
        <p:spPr>
          <a:xfrm>
            <a:off x="754166" y="3621330"/>
            <a:ext cx="1923720" cy="1150299"/>
          </a:xfrm>
          <a:prstGeom prst="wedgeRoundRectCallout">
            <a:avLst>
              <a:gd name="adj1" fmla="val 38695"/>
              <a:gd name="adj2" fmla="val 61249"/>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Modernise pre-university mathematics</a:t>
            </a:r>
            <a:endParaRPr lang="en-IE" sz="2200" dirty="0">
              <a:solidFill>
                <a:schemeClr val="tx1"/>
              </a:solidFill>
            </a:endParaRPr>
          </a:p>
        </p:txBody>
      </p:sp>
      <p:sp>
        <p:nvSpPr>
          <p:cNvPr id="7" name="Speech Bubble: Rectangle 6">
            <a:extLst>
              <a:ext uri="{FF2B5EF4-FFF2-40B4-BE49-F238E27FC236}">
                <a16:creationId xmlns:a16="http://schemas.microsoft.com/office/drawing/2014/main" id="{28EC1B83-84B1-C3E3-902C-EE0B8343C08E}"/>
              </a:ext>
            </a:extLst>
          </p:cNvPr>
          <p:cNvSpPr/>
          <p:nvPr/>
        </p:nvSpPr>
        <p:spPr>
          <a:xfrm>
            <a:off x="2867377" y="2779052"/>
            <a:ext cx="3334501" cy="794586"/>
          </a:xfrm>
          <a:prstGeom prst="wedgeRectCallout">
            <a:avLst>
              <a:gd name="adj1" fmla="val -38401"/>
              <a:gd name="adj2" fmla="val 183199"/>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Emphasise understanding – mathematical coherence</a:t>
            </a:r>
            <a:endParaRPr lang="en-IE" sz="2200" dirty="0"/>
          </a:p>
        </p:txBody>
      </p:sp>
      <p:sp>
        <p:nvSpPr>
          <p:cNvPr id="8" name="TextBox 7">
            <a:extLst>
              <a:ext uri="{FF2B5EF4-FFF2-40B4-BE49-F238E27FC236}">
                <a16:creationId xmlns:a16="http://schemas.microsoft.com/office/drawing/2014/main" id="{DC03CFB8-3398-49FC-E4E7-4825E09C40C4}"/>
              </a:ext>
            </a:extLst>
          </p:cNvPr>
          <p:cNvSpPr txBox="1"/>
          <p:nvPr/>
        </p:nvSpPr>
        <p:spPr>
          <a:xfrm>
            <a:off x="6819671" y="1927997"/>
            <a:ext cx="3531391" cy="461665"/>
          </a:xfrm>
          <a:prstGeom prst="rect">
            <a:avLst/>
          </a:prstGeom>
          <a:noFill/>
          <a:ln w="57150">
            <a:solidFill>
              <a:schemeClr val="tx1">
                <a:lumMod val="95000"/>
                <a:lumOff val="5000"/>
              </a:schemeClr>
            </a:solidFill>
          </a:ln>
        </p:spPr>
        <p:txBody>
          <a:bodyPr wrap="square" rtlCol="0">
            <a:spAutoFit/>
          </a:bodyPr>
          <a:lstStyle/>
          <a:p>
            <a:r>
              <a:rPr lang="en-GB" sz="2400" b="1" i="1" dirty="0"/>
              <a:t>(Poor) Implementations</a:t>
            </a:r>
            <a:endParaRPr lang="en-IE" sz="2400" b="1" i="1" dirty="0"/>
          </a:p>
        </p:txBody>
      </p:sp>
      <p:pic>
        <p:nvPicPr>
          <p:cNvPr id="12" name="Graphic 11">
            <a:extLst>
              <a:ext uri="{FF2B5EF4-FFF2-40B4-BE49-F238E27FC236}">
                <a16:creationId xmlns:a16="http://schemas.microsoft.com/office/drawing/2014/main" id="{E564FF17-271A-369A-14AB-B026250D9C42}"/>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9668056" y="4099895"/>
            <a:ext cx="1769776" cy="1269014"/>
          </a:xfrm>
          <a:prstGeom prst="rect">
            <a:avLst/>
          </a:prstGeom>
        </p:spPr>
      </p:pic>
      <p:sp>
        <p:nvSpPr>
          <p:cNvPr id="13" name="Thought Bubble: Cloud 12">
            <a:extLst>
              <a:ext uri="{FF2B5EF4-FFF2-40B4-BE49-F238E27FC236}">
                <a16:creationId xmlns:a16="http://schemas.microsoft.com/office/drawing/2014/main" id="{4189EC0F-B761-9EAC-9079-C122C6777A0A}"/>
              </a:ext>
            </a:extLst>
          </p:cNvPr>
          <p:cNvSpPr/>
          <p:nvPr/>
        </p:nvSpPr>
        <p:spPr>
          <a:xfrm>
            <a:off x="6819671" y="5102347"/>
            <a:ext cx="3017887" cy="994299"/>
          </a:xfrm>
          <a:prstGeom prst="cloudCallout">
            <a:avLst>
              <a:gd name="adj1" fmla="val 44952"/>
              <a:gd name="adj2" fmla="val -65472"/>
            </a:avLst>
          </a:prstGeom>
          <a:solidFill>
            <a:srgbClr val="FF2A2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Static vision of mathematics</a:t>
            </a:r>
            <a:endParaRPr lang="en-IE" sz="2200" dirty="0">
              <a:solidFill>
                <a:schemeClr val="bg1"/>
              </a:solidFill>
            </a:endParaRPr>
          </a:p>
        </p:txBody>
      </p:sp>
      <p:sp>
        <p:nvSpPr>
          <p:cNvPr id="14" name="Speech Bubble: Rectangle 13">
            <a:extLst>
              <a:ext uri="{FF2B5EF4-FFF2-40B4-BE49-F238E27FC236}">
                <a16:creationId xmlns:a16="http://schemas.microsoft.com/office/drawing/2014/main" id="{A8806F2B-F001-4C91-C47B-0218F8886C64}"/>
              </a:ext>
            </a:extLst>
          </p:cNvPr>
          <p:cNvSpPr/>
          <p:nvPr/>
        </p:nvSpPr>
        <p:spPr>
          <a:xfrm>
            <a:off x="7224888" y="3020836"/>
            <a:ext cx="2243591" cy="1353153"/>
          </a:xfrm>
          <a:prstGeom prst="wedgeRectCallout">
            <a:avLst>
              <a:gd name="adj1" fmla="val 75266"/>
              <a:gd name="adj2" fmla="val 30676"/>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Inappropriate / meaningless T&amp;L; teacher knowledge issues </a:t>
            </a:r>
            <a:endParaRPr lang="en-IE" sz="2200" dirty="0"/>
          </a:p>
        </p:txBody>
      </p:sp>
      <p:sp>
        <p:nvSpPr>
          <p:cNvPr id="15" name="Speech Bubble: Rectangle with Corners Rounded 14">
            <a:extLst>
              <a:ext uri="{FF2B5EF4-FFF2-40B4-BE49-F238E27FC236}">
                <a16:creationId xmlns:a16="http://schemas.microsoft.com/office/drawing/2014/main" id="{B37108B6-CDBB-DBB7-C0B3-7B3DE6ABD6D9}"/>
              </a:ext>
            </a:extLst>
          </p:cNvPr>
          <p:cNvSpPr/>
          <p:nvPr/>
        </p:nvSpPr>
        <p:spPr>
          <a:xfrm>
            <a:off x="10236711" y="2758104"/>
            <a:ext cx="1548890" cy="1107181"/>
          </a:xfrm>
          <a:prstGeom prst="wedgeRoundRectCallout">
            <a:avLst>
              <a:gd name="adj1" fmla="val 7809"/>
              <a:gd name="adj2" fmla="val 95218"/>
              <a:gd name="adj3" fmla="val 1666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Not meant for junior primary!</a:t>
            </a:r>
            <a:endParaRPr lang="en-IE" sz="2200" dirty="0">
              <a:solidFill>
                <a:schemeClr val="tx1"/>
              </a:solidFill>
            </a:endParaRPr>
          </a:p>
        </p:txBody>
      </p:sp>
    </p:spTree>
    <p:extLst>
      <p:ext uri="{BB962C8B-B14F-4D97-AF65-F5344CB8AC3E}">
        <p14:creationId xmlns:p14="http://schemas.microsoft.com/office/powerpoint/2010/main" val="13998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animBg="1"/>
      <p:bldP spid="7" grpId="0" animBg="1"/>
      <p:bldP spid="8"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B262D-FD3D-65E4-7623-7CCDB1436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A09242-47B3-7D44-C2BB-7584A406FCCB}"/>
              </a:ext>
            </a:extLst>
          </p:cNvPr>
          <p:cNvSpPr>
            <a:spLocks noGrp="1"/>
          </p:cNvSpPr>
          <p:nvPr>
            <p:ph type="title"/>
          </p:nvPr>
        </p:nvSpPr>
        <p:spPr>
          <a:xfrm>
            <a:off x="838200" y="365125"/>
            <a:ext cx="10515600" cy="697193"/>
          </a:xfrm>
        </p:spPr>
        <p:txBody>
          <a:bodyPr/>
          <a:lstStyle/>
          <a:p>
            <a:r>
              <a:rPr lang="en-IE" sz="3600" b="1" dirty="0">
                <a:latin typeface="+mn-lt"/>
              </a:rPr>
              <a:t>3. </a:t>
            </a:r>
            <a:r>
              <a:rPr lang="en-US" sz="3600" dirty="0"/>
              <a:t>The early years (1970s-1980s)</a:t>
            </a:r>
            <a:endParaRPr lang="en-IE" sz="3600" b="1" dirty="0">
              <a:latin typeface="+mn-lt"/>
            </a:endParaRPr>
          </a:p>
        </p:txBody>
      </p:sp>
      <p:sp>
        <p:nvSpPr>
          <p:cNvPr id="3" name="Content Placeholder 2">
            <a:extLst>
              <a:ext uri="{FF2B5EF4-FFF2-40B4-BE49-F238E27FC236}">
                <a16:creationId xmlns:a16="http://schemas.microsoft.com/office/drawing/2014/main" id="{3B072241-11F3-2E52-EAA4-44DE1A9DF278}"/>
              </a:ext>
            </a:extLst>
          </p:cNvPr>
          <p:cNvSpPr>
            <a:spLocks noGrp="1"/>
          </p:cNvSpPr>
          <p:nvPr>
            <p:ph idx="1"/>
          </p:nvPr>
        </p:nvSpPr>
        <p:spPr>
          <a:xfrm>
            <a:off x="838200" y="1567544"/>
            <a:ext cx="10617926" cy="4650376"/>
          </a:xfrm>
        </p:spPr>
        <p:txBody>
          <a:bodyPr>
            <a:normAutofit/>
          </a:bodyPr>
          <a:lstStyle/>
          <a:p>
            <a:r>
              <a:rPr lang="en-GB" sz="2800" dirty="0"/>
              <a:t>The mathematics story</a:t>
            </a:r>
          </a:p>
          <a:p>
            <a:pPr lvl="1"/>
            <a:r>
              <a:rPr lang="en-GB" sz="2400" dirty="0"/>
              <a:t>Pendulum swings away from Modern Mathematics</a:t>
            </a:r>
          </a:p>
          <a:p>
            <a:pPr lvl="2"/>
            <a:r>
              <a:rPr lang="en-GB" sz="2200" dirty="0"/>
              <a:t>… though some </a:t>
            </a:r>
            <a:r>
              <a:rPr lang="en-GB" sz="2200" dirty="0">
                <a:highlight>
                  <a:srgbClr val="FFFF00"/>
                </a:highlight>
              </a:rPr>
              <a:t>new content </a:t>
            </a:r>
            <a:r>
              <a:rPr lang="en-GB" sz="2200" dirty="0"/>
              <a:t>remained</a:t>
            </a:r>
          </a:p>
          <a:p>
            <a:pPr lvl="1"/>
            <a:r>
              <a:rPr lang="en-GB" sz="2400" dirty="0">
                <a:solidFill>
                  <a:schemeClr val="bg1"/>
                </a:solidFill>
                <a:highlight>
                  <a:srgbClr val="FF2A2A"/>
                </a:highlight>
              </a:rPr>
              <a:t>Nature</a:t>
            </a:r>
            <a:r>
              <a:rPr lang="en-GB" sz="2400" dirty="0"/>
              <a:t>:</a:t>
            </a:r>
            <a:r>
              <a:rPr lang="en-GB" sz="2400" dirty="0">
                <a:solidFill>
                  <a:schemeClr val="bg1"/>
                </a:solidFill>
              </a:rPr>
              <a:t>:</a:t>
            </a:r>
            <a:r>
              <a:rPr lang="en-GB" sz="2400" b="1" i="1" dirty="0"/>
              <a:t>Product</a:t>
            </a:r>
            <a:r>
              <a:rPr lang="en-GB" sz="2400" dirty="0"/>
              <a:t> (truth / arbitrary rules) or </a:t>
            </a:r>
            <a:r>
              <a:rPr lang="en-GB" sz="2400" b="1" i="1" dirty="0"/>
              <a:t>process</a:t>
            </a:r>
            <a:r>
              <a:rPr lang="en-GB" sz="2400" dirty="0"/>
              <a:t> (… or both)?</a:t>
            </a:r>
          </a:p>
        </p:txBody>
      </p:sp>
      <p:pic>
        <p:nvPicPr>
          <p:cNvPr id="4" name="Picture 3" descr="A black and white logo&#10;&#10;AI-generated content may be incorrect.">
            <a:extLst>
              <a:ext uri="{FF2B5EF4-FFF2-40B4-BE49-F238E27FC236}">
                <a16:creationId xmlns:a16="http://schemas.microsoft.com/office/drawing/2014/main" id="{85A7D3F0-B443-2619-79C6-1CE8F70AD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pic>
        <p:nvPicPr>
          <p:cNvPr id="6" name="Picture 5">
            <a:extLst>
              <a:ext uri="{FF2B5EF4-FFF2-40B4-BE49-F238E27FC236}">
                <a16:creationId xmlns:a16="http://schemas.microsoft.com/office/drawing/2014/main" id="{81A18824-F4C9-CEE2-119C-39D46071A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440" y="5144706"/>
            <a:ext cx="1072278" cy="651706"/>
          </a:xfrm>
          <a:prstGeom prst="rect">
            <a:avLst/>
          </a:prstGeom>
          <a:ln>
            <a:solidFill>
              <a:schemeClr val="tx1"/>
            </a:solidFill>
          </a:ln>
        </p:spPr>
      </p:pic>
      <p:pic>
        <p:nvPicPr>
          <p:cNvPr id="7" name="Picture 6">
            <a:extLst>
              <a:ext uri="{FF2B5EF4-FFF2-40B4-BE49-F238E27FC236}">
                <a16:creationId xmlns:a16="http://schemas.microsoft.com/office/drawing/2014/main" id="{892BF072-1F16-ACFD-1289-D632009E9E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7549" y="5149719"/>
            <a:ext cx="528680" cy="685326"/>
          </a:xfrm>
          <a:prstGeom prst="rect">
            <a:avLst/>
          </a:prstGeom>
          <a:ln>
            <a:solidFill>
              <a:schemeClr val="tx1"/>
            </a:solidFill>
          </a:ln>
        </p:spPr>
      </p:pic>
      <p:sp>
        <p:nvSpPr>
          <p:cNvPr id="11" name="TextBox 10">
            <a:extLst>
              <a:ext uri="{FF2B5EF4-FFF2-40B4-BE49-F238E27FC236}">
                <a16:creationId xmlns:a16="http://schemas.microsoft.com/office/drawing/2014/main" id="{447E4831-7CD8-A1E3-FE08-AFF3CA86C41B}"/>
              </a:ext>
            </a:extLst>
          </p:cNvPr>
          <p:cNvSpPr txBox="1"/>
          <p:nvPr/>
        </p:nvSpPr>
        <p:spPr>
          <a:xfrm>
            <a:off x="6229408" y="4126251"/>
            <a:ext cx="4885508" cy="1938992"/>
          </a:xfrm>
          <a:prstGeom prst="rect">
            <a:avLst/>
          </a:prstGeom>
          <a:noFill/>
          <a:ln>
            <a:solidFill>
              <a:schemeClr val="tx1"/>
            </a:solidFill>
          </a:ln>
        </p:spPr>
        <p:txBody>
          <a:bodyPr wrap="square" rtlCol="0">
            <a:spAutoFit/>
          </a:bodyPr>
          <a:lstStyle/>
          <a:p>
            <a:r>
              <a:rPr lang="en-GB" sz="2200" dirty="0">
                <a:solidFill>
                  <a:schemeClr val="bg1"/>
                </a:solidFill>
                <a:highlight>
                  <a:srgbClr val="3B3BFF"/>
                </a:highlight>
              </a:rPr>
              <a:t>Investigations </a:t>
            </a:r>
            <a:r>
              <a:rPr lang="en-GB" sz="2200" dirty="0">
                <a:solidFill>
                  <a:schemeClr val="bg1"/>
                </a:solidFill>
              </a:rPr>
              <a:t> </a:t>
            </a:r>
            <a:r>
              <a:rPr lang="en-GB" sz="2200" dirty="0"/>
              <a:t>(e.g. England &amp; Wales): activity</a:t>
            </a:r>
            <a:r>
              <a:rPr lang="en-GB" sz="2200" i="1" dirty="0"/>
              <a:t>; acting like mathematicians</a:t>
            </a:r>
          </a:p>
          <a:p>
            <a:endParaRPr lang="en-GB" sz="2400" i="1" dirty="0"/>
          </a:p>
          <a:p>
            <a:endParaRPr lang="en-GB" sz="2400" i="1" dirty="0"/>
          </a:p>
          <a:p>
            <a:endParaRPr lang="en-IE" sz="2400" i="1" dirty="0"/>
          </a:p>
        </p:txBody>
      </p:sp>
      <p:pic>
        <p:nvPicPr>
          <p:cNvPr id="12" name="Picture 11" descr="A white rectangular object with knobs and a hole&#10;&#10;AI-generated content may be incorrect.">
            <a:extLst>
              <a:ext uri="{FF2B5EF4-FFF2-40B4-BE49-F238E27FC236}">
                <a16:creationId xmlns:a16="http://schemas.microsoft.com/office/drawing/2014/main" id="{00D60B1E-76D0-7735-E9BE-2404980743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1476" y="4923785"/>
            <a:ext cx="1981813" cy="738203"/>
          </a:xfrm>
          <a:prstGeom prst="rect">
            <a:avLst/>
          </a:prstGeom>
        </p:spPr>
      </p:pic>
      <p:pic>
        <p:nvPicPr>
          <p:cNvPr id="13" name="Picture 12" descr="A white rectangular object with blue drops on it&#10;&#10;AI-generated content may be incorrect.">
            <a:extLst>
              <a:ext uri="{FF2B5EF4-FFF2-40B4-BE49-F238E27FC236}">
                <a16:creationId xmlns:a16="http://schemas.microsoft.com/office/drawing/2014/main" id="{EA52C0B1-F925-F410-0FE6-91E3825AF7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7974" y="5015399"/>
            <a:ext cx="1981812" cy="354786"/>
          </a:xfrm>
          <a:prstGeom prst="rect">
            <a:avLst/>
          </a:prstGeom>
        </p:spPr>
      </p:pic>
      <p:sp>
        <p:nvSpPr>
          <p:cNvPr id="14" name="TextBox 13">
            <a:extLst>
              <a:ext uri="{FF2B5EF4-FFF2-40B4-BE49-F238E27FC236}">
                <a16:creationId xmlns:a16="http://schemas.microsoft.com/office/drawing/2014/main" id="{B2740A28-9F95-5105-F412-02CDED48FEF7}"/>
              </a:ext>
            </a:extLst>
          </p:cNvPr>
          <p:cNvSpPr txBox="1"/>
          <p:nvPr/>
        </p:nvSpPr>
        <p:spPr>
          <a:xfrm>
            <a:off x="1601719" y="4132058"/>
            <a:ext cx="3864171" cy="1938992"/>
          </a:xfrm>
          <a:prstGeom prst="rect">
            <a:avLst/>
          </a:prstGeom>
          <a:noFill/>
          <a:ln>
            <a:solidFill>
              <a:schemeClr val="tx1"/>
            </a:solidFill>
          </a:ln>
        </p:spPr>
        <p:txBody>
          <a:bodyPr wrap="square" rtlCol="0">
            <a:spAutoFit/>
          </a:bodyPr>
          <a:lstStyle/>
          <a:p>
            <a:r>
              <a:rPr lang="en-GB" sz="2200" dirty="0">
                <a:highlight>
                  <a:srgbClr val="FFFF00"/>
                </a:highlight>
              </a:rPr>
              <a:t>Back to the basics </a:t>
            </a:r>
            <a:r>
              <a:rPr lang="en-GB" sz="2200" dirty="0">
                <a:solidFill>
                  <a:schemeClr val="bg1"/>
                </a:solidFill>
              </a:rPr>
              <a:t> </a:t>
            </a:r>
            <a:r>
              <a:rPr lang="en-GB" sz="2200" dirty="0"/>
              <a:t>(e.g. USA): </a:t>
            </a:r>
            <a:r>
              <a:rPr lang="en-GB" sz="2200" dirty="0" err="1"/>
              <a:t>behavio</a:t>
            </a:r>
            <a:r>
              <a:rPr lang="en-GB" sz="2200" dirty="0"/>
              <a:t>(u)</a:t>
            </a:r>
            <a:r>
              <a:rPr lang="en-GB" sz="2200" dirty="0" err="1"/>
              <a:t>rist</a:t>
            </a:r>
            <a:r>
              <a:rPr lang="en-GB" sz="2200" dirty="0"/>
              <a:t> </a:t>
            </a:r>
            <a:r>
              <a:rPr lang="en-GB" sz="2200" dirty="0">
                <a:solidFill>
                  <a:schemeClr val="bg1"/>
                </a:solidFill>
                <a:highlight>
                  <a:srgbClr val="3B3BFF"/>
                </a:highlight>
              </a:rPr>
              <a:t>drill &amp; practice</a:t>
            </a:r>
          </a:p>
          <a:p>
            <a:endParaRPr lang="en-GB" sz="2400" dirty="0"/>
          </a:p>
          <a:p>
            <a:endParaRPr lang="en-GB" sz="2400" dirty="0"/>
          </a:p>
          <a:p>
            <a:endParaRPr lang="en-IE" sz="2400" dirty="0"/>
          </a:p>
        </p:txBody>
      </p:sp>
      <p:sp>
        <p:nvSpPr>
          <p:cNvPr id="15" name="Arrow: Down 14">
            <a:extLst>
              <a:ext uri="{FF2B5EF4-FFF2-40B4-BE49-F238E27FC236}">
                <a16:creationId xmlns:a16="http://schemas.microsoft.com/office/drawing/2014/main" id="{DA33700B-7C38-947B-DAF7-224B8D195F25}"/>
              </a:ext>
            </a:extLst>
          </p:cNvPr>
          <p:cNvSpPr/>
          <p:nvPr/>
        </p:nvSpPr>
        <p:spPr>
          <a:xfrm>
            <a:off x="4151889" y="3551646"/>
            <a:ext cx="320039" cy="433542"/>
          </a:xfrm>
          <a:prstGeom prst="down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Arrow: Down 15">
            <a:extLst>
              <a:ext uri="{FF2B5EF4-FFF2-40B4-BE49-F238E27FC236}">
                <a16:creationId xmlns:a16="http://schemas.microsoft.com/office/drawing/2014/main" id="{801BE899-101C-5531-C956-D1431E2E032E}"/>
              </a:ext>
            </a:extLst>
          </p:cNvPr>
          <p:cNvSpPr/>
          <p:nvPr/>
        </p:nvSpPr>
        <p:spPr>
          <a:xfrm>
            <a:off x="6756763" y="3557482"/>
            <a:ext cx="320039" cy="433542"/>
          </a:xfrm>
          <a:prstGeom prst="down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16">
            <a:extLst>
              <a:ext uri="{FF2B5EF4-FFF2-40B4-BE49-F238E27FC236}">
                <a16:creationId xmlns:a16="http://schemas.microsoft.com/office/drawing/2014/main" id="{C1D72974-993C-C96E-5A12-B39AEDA95B91}"/>
              </a:ext>
            </a:extLst>
          </p:cNvPr>
          <p:cNvSpPr txBox="1"/>
          <p:nvPr/>
        </p:nvSpPr>
        <p:spPr>
          <a:xfrm>
            <a:off x="7844244" y="5697588"/>
            <a:ext cx="1950464" cy="246221"/>
          </a:xfrm>
          <a:prstGeom prst="rect">
            <a:avLst/>
          </a:prstGeom>
          <a:noFill/>
        </p:spPr>
        <p:txBody>
          <a:bodyPr wrap="square" rtlCol="0">
            <a:spAutoFit/>
          </a:bodyPr>
          <a:lstStyle/>
          <a:p>
            <a:r>
              <a:rPr lang="en-IE" sz="1000" dirty="0"/>
              <a:t>https://math.stackexchange.com/</a:t>
            </a:r>
          </a:p>
        </p:txBody>
      </p:sp>
      <p:pic>
        <p:nvPicPr>
          <p:cNvPr id="18" name="Picture 17" descr="A ball with a blue string&#10;&#10;AI-generated content may be incorrect.">
            <a:extLst>
              <a:ext uri="{FF2B5EF4-FFF2-40B4-BE49-F238E27FC236}">
                <a16:creationId xmlns:a16="http://schemas.microsoft.com/office/drawing/2014/main" id="{87D298C5-1C42-FF4C-6194-46AC63F6FF8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312969" y="1802049"/>
            <a:ext cx="1540642" cy="1222732"/>
          </a:xfrm>
          <a:prstGeom prst="rect">
            <a:avLst/>
          </a:prstGeom>
        </p:spPr>
      </p:pic>
    </p:spTree>
    <p:extLst>
      <p:ext uri="{BB962C8B-B14F-4D97-AF65-F5344CB8AC3E}">
        <p14:creationId xmlns:p14="http://schemas.microsoft.com/office/powerpoint/2010/main" val="413559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4" grpId="0" animBg="1"/>
      <p:bldP spid="15" grpId="0" animBg="1"/>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1957C-F1DD-FA8E-5301-BE97C301ADEF}"/>
              </a:ext>
            </a:extLst>
          </p:cNvPr>
          <p:cNvSpPr>
            <a:spLocks noGrp="1"/>
          </p:cNvSpPr>
          <p:nvPr>
            <p:ph idx="1"/>
          </p:nvPr>
        </p:nvSpPr>
        <p:spPr>
          <a:xfrm>
            <a:off x="886429" y="1687835"/>
            <a:ext cx="4709699" cy="1378323"/>
          </a:xfrm>
        </p:spPr>
        <p:txBody>
          <a:bodyPr>
            <a:normAutofit/>
          </a:bodyPr>
          <a:lstStyle/>
          <a:p>
            <a:pPr>
              <a:spcBef>
                <a:spcPts val="1800"/>
              </a:spcBef>
            </a:pPr>
            <a:r>
              <a:rPr lang="en-GB" sz="2800" b="1" dirty="0"/>
              <a:t>The mathematics story (cont.)</a:t>
            </a:r>
          </a:p>
          <a:p>
            <a:pPr lvl="1"/>
            <a:r>
              <a:rPr lang="en-GB" sz="2400" dirty="0"/>
              <a:t>Mathematics as a </a:t>
            </a:r>
            <a:r>
              <a:rPr lang="en-GB" sz="2400" dirty="0">
                <a:solidFill>
                  <a:schemeClr val="bg1"/>
                </a:solidFill>
                <a:highlight>
                  <a:srgbClr val="FF2A2A"/>
                </a:highlight>
              </a:rPr>
              <a:t>process / activity</a:t>
            </a:r>
            <a:r>
              <a:rPr lang="en-GB" sz="2400" dirty="0">
                <a:solidFill>
                  <a:schemeClr val="bg1"/>
                </a:solidFill>
              </a:rPr>
              <a:t> </a:t>
            </a:r>
          </a:p>
          <a:p>
            <a:pPr marL="346075" lvl="2" indent="0">
              <a:spcBef>
                <a:spcPts val="600"/>
              </a:spcBef>
              <a:buNone/>
            </a:pPr>
            <a:endParaRPr lang="en-IE" sz="2400" dirty="0"/>
          </a:p>
        </p:txBody>
      </p:sp>
      <p:sp>
        <p:nvSpPr>
          <p:cNvPr id="11" name="TextBox 10">
            <a:extLst>
              <a:ext uri="{FF2B5EF4-FFF2-40B4-BE49-F238E27FC236}">
                <a16:creationId xmlns:a16="http://schemas.microsoft.com/office/drawing/2014/main" id="{8241D591-2DFF-EE69-DEA1-A0BBFE4E90D3}"/>
              </a:ext>
            </a:extLst>
          </p:cNvPr>
          <p:cNvSpPr txBox="1"/>
          <p:nvPr/>
        </p:nvSpPr>
        <p:spPr>
          <a:xfrm>
            <a:off x="1122669" y="2809519"/>
            <a:ext cx="4584691" cy="3046988"/>
          </a:xfrm>
          <a:prstGeom prst="rect">
            <a:avLst/>
          </a:prstGeom>
          <a:noFill/>
          <a:ln>
            <a:solidFill>
              <a:schemeClr val="tx1"/>
            </a:solidFill>
          </a:ln>
        </p:spPr>
        <p:txBody>
          <a:bodyPr wrap="square" rtlCol="0">
            <a:spAutoFit/>
          </a:bodyPr>
          <a:lstStyle/>
          <a:p>
            <a:r>
              <a:rPr lang="en-GB" sz="2200" dirty="0">
                <a:solidFill>
                  <a:schemeClr val="bg1"/>
                </a:solidFill>
                <a:highlight>
                  <a:srgbClr val="3B3BFF"/>
                </a:highlight>
              </a:rPr>
              <a:t>Thinking mathematically </a:t>
            </a:r>
            <a:r>
              <a:rPr lang="en-GB" sz="2200" dirty="0"/>
              <a:t>(Stacey, Burton, &amp; Mason, 1982): “The gentle art of </a:t>
            </a:r>
            <a:r>
              <a:rPr lang="en-GB" sz="2200" dirty="0" err="1"/>
              <a:t>mathematicking</a:t>
            </a:r>
            <a:r>
              <a:rPr lang="en-GB" sz="2400" dirty="0"/>
              <a:t>”</a:t>
            </a:r>
          </a:p>
          <a:p>
            <a:endParaRPr lang="en-GB" sz="2400" dirty="0"/>
          </a:p>
          <a:p>
            <a:endParaRPr lang="en-GB" sz="2400" dirty="0"/>
          </a:p>
          <a:p>
            <a:endParaRPr lang="en-GB" sz="2400" dirty="0"/>
          </a:p>
          <a:p>
            <a:endParaRPr lang="en-GB" sz="2400" dirty="0"/>
          </a:p>
          <a:p>
            <a:endParaRPr lang="en-IE" sz="2400" dirty="0"/>
          </a:p>
        </p:txBody>
      </p:sp>
      <p:sp>
        <p:nvSpPr>
          <p:cNvPr id="2" name="Title 1">
            <a:extLst>
              <a:ext uri="{FF2B5EF4-FFF2-40B4-BE49-F238E27FC236}">
                <a16:creationId xmlns:a16="http://schemas.microsoft.com/office/drawing/2014/main" id="{E7E75D7F-34F3-FF32-3F74-3F8CE13FDC02}"/>
              </a:ext>
            </a:extLst>
          </p:cNvPr>
          <p:cNvSpPr>
            <a:spLocks noGrp="1"/>
          </p:cNvSpPr>
          <p:nvPr>
            <p:ph type="title"/>
          </p:nvPr>
        </p:nvSpPr>
        <p:spPr>
          <a:xfrm>
            <a:off x="838200" y="365125"/>
            <a:ext cx="10515600" cy="697193"/>
          </a:xfrm>
        </p:spPr>
        <p:txBody>
          <a:bodyPr/>
          <a:lstStyle/>
          <a:p>
            <a:r>
              <a:rPr lang="en-IE" sz="3200" dirty="0"/>
              <a:t>The early years (1970s-1980s) (cont.)</a:t>
            </a:r>
            <a:endParaRPr lang="en-IE" sz="3200" b="1" dirty="0">
              <a:latin typeface="+mn-lt"/>
            </a:endParaRPr>
          </a:p>
        </p:txBody>
      </p:sp>
      <p:pic>
        <p:nvPicPr>
          <p:cNvPr id="6" name="Picture 5" descr="A black and white logo&#10;&#10;AI-generated content may be incorrect.">
            <a:extLst>
              <a:ext uri="{FF2B5EF4-FFF2-40B4-BE49-F238E27FC236}">
                <a16:creationId xmlns:a16="http://schemas.microsoft.com/office/drawing/2014/main" id="{0FA8441F-E949-6FC4-EB8F-3618C6B848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pic>
        <p:nvPicPr>
          <p:cNvPr id="9" name="Picture 4">
            <a:extLst>
              <a:ext uri="{FF2B5EF4-FFF2-40B4-BE49-F238E27FC236}">
                <a16:creationId xmlns:a16="http://schemas.microsoft.com/office/drawing/2014/main" id="{5C15B124-5222-04AC-2E98-F3E63758447A}"/>
              </a:ext>
            </a:extLst>
          </p:cNvPr>
          <p:cNvPicPr>
            <a:picLocks noChangeAspect="1" noChangeArrowheads="1"/>
          </p:cNvPicPr>
          <p:nvPr/>
        </p:nvPicPr>
        <p:blipFill>
          <a:blip r:embed="rId4"/>
          <a:srcRect/>
          <a:stretch>
            <a:fillRect/>
          </a:stretch>
        </p:blipFill>
        <p:spPr bwMode="auto">
          <a:xfrm>
            <a:off x="2765189" y="4128924"/>
            <a:ext cx="604338" cy="1498653"/>
          </a:xfrm>
          <a:prstGeom prst="rect">
            <a:avLst/>
          </a:prstGeom>
          <a:noFill/>
          <a:ln w="9525">
            <a:noFill/>
            <a:miter lim="800000"/>
            <a:headEnd/>
            <a:tailEnd/>
          </a:ln>
        </p:spPr>
      </p:pic>
      <p:pic>
        <p:nvPicPr>
          <p:cNvPr id="10" name="Picture 5">
            <a:extLst>
              <a:ext uri="{FF2B5EF4-FFF2-40B4-BE49-F238E27FC236}">
                <a16:creationId xmlns:a16="http://schemas.microsoft.com/office/drawing/2014/main" id="{18A43842-83F6-0B41-FD88-57B7D7D19B98}"/>
              </a:ext>
            </a:extLst>
          </p:cNvPr>
          <p:cNvPicPr>
            <a:picLocks noChangeAspect="1" noChangeArrowheads="1"/>
          </p:cNvPicPr>
          <p:nvPr/>
        </p:nvPicPr>
        <p:blipFill>
          <a:blip r:embed="rId5"/>
          <a:srcRect/>
          <a:stretch>
            <a:fillRect/>
          </a:stretch>
        </p:blipFill>
        <p:spPr bwMode="auto">
          <a:xfrm>
            <a:off x="3552759" y="4128925"/>
            <a:ext cx="604338" cy="1302452"/>
          </a:xfrm>
          <a:prstGeom prst="rect">
            <a:avLst/>
          </a:prstGeom>
          <a:noFill/>
          <a:ln w="9525">
            <a:noFill/>
            <a:miter lim="800000"/>
            <a:headEnd/>
            <a:tailEnd/>
          </a:ln>
        </p:spPr>
      </p:pic>
      <p:sp>
        <p:nvSpPr>
          <p:cNvPr id="12" name="TextBox 11">
            <a:extLst>
              <a:ext uri="{FF2B5EF4-FFF2-40B4-BE49-F238E27FC236}">
                <a16:creationId xmlns:a16="http://schemas.microsoft.com/office/drawing/2014/main" id="{425920F6-AACB-2F11-5E88-22FE633C8070}"/>
              </a:ext>
            </a:extLst>
          </p:cNvPr>
          <p:cNvSpPr txBox="1"/>
          <p:nvPr/>
        </p:nvSpPr>
        <p:spPr>
          <a:xfrm>
            <a:off x="6248400" y="1687835"/>
            <a:ext cx="5569899" cy="3170099"/>
          </a:xfrm>
          <a:prstGeom prst="rect">
            <a:avLst/>
          </a:prstGeom>
          <a:noFill/>
          <a:ln>
            <a:solidFill>
              <a:schemeClr val="tx1"/>
            </a:solidFill>
          </a:ln>
        </p:spPr>
        <p:txBody>
          <a:bodyPr wrap="square" rtlCol="0">
            <a:spAutoFit/>
          </a:bodyPr>
          <a:lstStyle/>
          <a:p>
            <a:r>
              <a:rPr lang="en-GB" sz="2200" dirty="0">
                <a:solidFill>
                  <a:schemeClr val="bg1"/>
                </a:solidFill>
                <a:highlight>
                  <a:srgbClr val="3B3BFF"/>
                </a:highlight>
              </a:rPr>
              <a:t>Understanding</a:t>
            </a:r>
            <a:r>
              <a:rPr lang="en-GB" sz="2200" dirty="0"/>
              <a:t> (Skemp, 1976 [and 1977]):</a:t>
            </a:r>
          </a:p>
          <a:p>
            <a:r>
              <a:rPr lang="en-GB" sz="2200" i="1" dirty="0"/>
              <a:t>relational</a:t>
            </a:r>
            <a:r>
              <a:rPr lang="en-GB" sz="2200" dirty="0"/>
              <a:t> versus </a:t>
            </a:r>
            <a:r>
              <a:rPr lang="en-GB" sz="2200" i="1" dirty="0"/>
              <a:t>instrumental</a:t>
            </a:r>
          </a:p>
          <a:p>
            <a:endParaRPr lang="en-GB" sz="2200" dirty="0"/>
          </a:p>
          <a:p>
            <a:endParaRPr lang="en-GB" sz="2200" dirty="0"/>
          </a:p>
          <a:p>
            <a:endParaRPr lang="en-GB" sz="2200" dirty="0"/>
          </a:p>
          <a:p>
            <a:endParaRPr lang="en-GB" sz="2200" dirty="0"/>
          </a:p>
          <a:p>
            <a:endParaRPr lang="en-GB" sz="2200" dirty="0"/>
          </a:p>
          <a:p>
            <a:endParaRPr lang="en-GB" sz="2200" dirty="0"/>
          </a:p>
          <a:p>
            <a:endParaRPr lang="en-IE" sz="2400" dirty="0"/>
          </a:p>
        </p:txBody>
      </p:sp>
      <p:sp>
        <p:nvSpPr>
          <p:cNvPr id="13" name="TextBox 12">
            <a:extLst>
              <a:ext uri="{FF2B5EF4-FFF2-40B4-BE49-F238E27FC236}">
                <a16:creationId xmlns:a16="http://schemas.microsoft.com/office/drawing/2014/main" id="{67D0F8C6-39B9-119C-5938-31102A2AC984}"/>
              </a:ext>
            </a:extLst>
          </p:cNvPr>
          <p:cNvSpPr txBox="1"/>
          <p:nvPr/>
        </p:nvSpPr>
        <p:spPr>
          <a:xfrm>
            <a:off x="7534656" y="5242856"/>
            <a:ext cx="3534675" cy="769441"/>
          </a:xfrm>
          <a:prstGeom prst="rect">
            <a:avLst/>
          </a:prstGeom>
          <a:noFill/>
          <a:ln>
            <a:solidFill>
              <a:schemeClr val="tx1"/>
            </a:solidFill>
          </a:ln>
        </p:spPr>
        <p:txBody>
          <a:bodyPr wrap="square" rtlCol="0">
            <a:spAutoFit/>
          </a:bodyPr>
          <a:lstStyle/>
          <a:p>
            <a:r>
              <a:rPr lang="en-GB" sz="2200" dirty="0"/>
              <a:t>Implications for </a:t>
            </a:r>
            <a:r>
              <a:rPr lang="en-GB" sz="2200" dirty="0">
                <a:highlight>
                  <a:srgbClr val="FFFF00"/>
                </a:highlight>
              </a:rPr>
              <a:t>curriculum / assessment</a:t>
            </a:r>
            <a:r>
              <a:rPr lang="en-GB" sz="2200" dirty="0"/>
              <a:t> (Cockcroft, 1982)</a:t>
            </a:r>
            <a:endParaRPr lang="en-IE" sz="2200" dirty="0"/>
          </a:p>
        </p:txBody>
      </p:sp>
      <p:sp>
        <p:nvSpPr>
          <p:cNvPr id="5" name="AutoShape 4" descr="Statistics Concept Map Template">
            <a:extLst>
              <a:ext uri="{FF2B5EF4-FFF2-40B4-BE49-F238E27FC236}">
                <a16:creationId xmlns:a16="http://schemas.microsoft.com/office/drawing/2014/main" id="{FDB39730-40F4-A0D7-6D30-58B78BA98E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074" name="Picture 2" descr="Math Concept Map Template | EdrawMind">
            <a:extLst>
              <a:ext uri="{FF2B5EF4-FFF2-40B4-BE49-F238E27FC236}">
                <a16:creationId xmlns:a16="http://schemas.microsoft.com/office/drawing/2014/main" id="{B383E5D1-4430-0D0A-7C81-6A5BFB27EE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800" y="2585562"/>
            <a:ext cx="3018207" cy="1991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0CD30577-4FEB-96C5-CB3A-45B8C11F46CD}"/>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6553200" y="2902881"/>
            <a:ext cx="504736" cy="848016"/>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852B3762-DFF4-84FD-1175-9232577981E1}"/>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603407" y="2984579"/>
            <a:ext cx="601530" cy="888841"/>
          </a:xfrm>
          <a:prstGeom prst="rect">
            <a:avLst/>
          </a:prstGeom>
        </p:spPr>
      </p:pic>
    </p:spTree>
    <p:extLst>
      <p:ext uri="{BB962C8B-B14F-4D97-AF65-F5344CB8AC3E}">
        <p14:creationId xmlns:p14="http://schemas.microsoft.com/office/powerpoint/2010/main" val="108165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3D628-586E-4118-7361-D1D7C571F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C9D7F-F0B0-601E-8532-39386BF09F5C}"/>
              </a:ext>
            </a:extLst>
          </p:cNvPr>
          <p:cNvSpPr>
            <a:spLocks noGrp="1"/>
          </p:cNvSpPr>
          <p:nvPr>
            <p:ph type="title"/>
          </p:nvPr>
        </p:nvSpPr>
        <p:spPr>
          <a:xfrm>
            <a:off x="838200" y="365125"/>
            <a:ext cx="10515600" cy="697193"/>
          </a:xfrm>
        </p:spPr>
        <p:txBody>
          <a:bodyPr/>
          <a:lstStyle/>
          <a:p>
            <a:r>
              <a:rPr lang="en-US" sz="3200" dirty="0"/>
              <a:t>The early years (1970s-1980s) (cont.)</a:t>
            </a:r>
            <a:endParaRPr lang="en-IE" sz="3200" b="1" dirty="0">
              <a:latin typeface="+mn-lt"/>
            </a:endParaRPr>
          </a:p>
        </p:txBody>
      </p:sp>
      <p:sp>
        <p:nvSpPr>
          <p:cNvPr id="3" name="Content Placeholder 2">
            <a:extLst>
              <a:ext uri="{FF2B5EF4-FFF2-40B4-BE49-F238E27FC236}">
                <a16:creationId xmlns:a16="http://schemas.microsoft.com/office/drawing/2014/main" id="{1E14526D-75CB-336A-FA50-3631614CBBD3}"/>
              </a:ext>
            </a:extLst>
          </p:cNvPr>
          <p:cNvSpPr>
            <a:spLocks noGrp="1"/>
          </p:cNvSpPr>
          <p:nvPr>
            <p:ph idx="1"/>
          </p:nvPr>
        </p:nvSpPr>
        <p:spPr>
          <a:xfrm>
            <a:off x="838200" y="1567544"/>
            <a:ext cx="7042484" cy="4650376"/>
          </a:xfrm>
        </p:spPr>
        <p:txBody>
          <a:bodyPr>
            <a:normAutofit/>
          </a:bodyPr>
          <a:lstStyle/>
          <a:p>
            <a:r>
              <a:rPr lang="en-GB" sz="2800" dirty="0"/>
              <a:t>The science story</a:t>
            </a:r>
          </a:p>
          <a:p>
            <a:pPr lvl="1"/>
            <a:r>
              <a:rPr lang="en-GB" sz="2400" dirty="0"/>
              <a:t>From 1960s, </a:t>
            </a:r>
            <a:r>
              <a:rPr lang="en-GB" sz="2400" b="1" dirty="0"/>
              <a:t>Nuffield Science </a:t>
            </a:r>
          </a:p>
          <a:p>
            <a:pPr lvl="2"/>
            <a:r>
              <a:rPr lang="en-GB" sz="2200" dirty="0"/>
              <a:t>A project to improve science teaching in English &amp; Welsh  secondary schools, using a </a:t>
            </a:r>
            <a:r>
              <a:rPr lang="en-GB" sz="2200" dirty="0">
                <a:solidFill>
                  <a:schemeClr val="bg1"/>
                </a:solidFill>
                <a:highlight>
                  <a:srgbClr val="3B3BFF"/>
                </a:highlight>
              </a:rPr>
              <a:t>discovery learning</a:t>
            </a:r>
            <a:r>
              <a:rPr lang="en-GB" sz="2200" dirty="0"/>
              <a:t> approach</a:t>
            </a:r>
          </a:p>
          <a:p>
            <a:pPr lvl="2"/>
            <a:r>
              <a:rPr lang="en-GB" sz="2200" dirty="0"/>
              <a:t>Hence, </a:t>
            </a:r>
            <a:r>
              <a:rPr lang="en-GB" sz="2200" b="1" i="1" dirty="0"/>
              <a:t>intended</a:t>
            </a:r>
            <a:r>
              <a:rPr lang="en-GB" sz="2200" dirty="0"/>
              <a:t> to reflect </a:t>
            </a:r>
            <a:r>
              <a:rPr lang="en-GB" sz="2200" dirty="0">
                <a:solidFill>
                  <a:schemeClr val="bg1"/>
                </a:solidFill>
                <a:highlight>
                  <a:srgbClr val="FF2A2A"/>
                </a:highlight>
              </a:rPr>
              <a:t>science knowledge as </a:t>
            </a:r>
            <a:r>
              <a:rPr lang="en-GB" sz="2200" b="1" dirty="0">
                <a:solidFill>
                  <a:schemeClr val="bg1"/>
                </a:solidFill>
                <a:highlight>
                  <a:srgbClr val="FF2A2A"/>
                </a:highlight>
              </a:rPr>
              <a:t>truth</a:t>
            </a:r>
            <a:r>
              <a:rPr lang="en-GB" sz="2200" dirty="0">
                <a:solidFill>
                  <a:schemeClr val="bg1"/>
                </a:solidFill>
                <a:highlight>
                  <a:srgbClr val="FF2A2A"/>
                </a:highlight>
              </a:rPr>
              <a:t> emerging from </a:t>
            </a:r>
            <a:r>
              <a:rPr lang="en-GB" sz="2200" b="1" dirty="0">
                <a:solidFill>
                  <a:schemeClr val="bg1"/>
                </a:solidFill>
                <a:highlight>
                  <a:srgbClr val="FF2A2A"/>
                </a:highlight>
              </a:rPr>
              <a:t>the</a:t>
            </a:r>
            <a:r>
              <a:rPr lang="en-GB" sz="2200" i="1" dirty="0">
                <a:solidFill>
                  <a:schemeClr val="bg1"/>
                </a:solidFill>
                <a:highlight>
                  <a:srgbClr val="FF2A2A"/>
                </a:highlight>
              </a:rPr>
              <a:t> </a:t>
            </a:r>
            <a:r>
              <a:rPr lang="en-GB" sz="2200" dirty="0">
                <a:solidFill>
                  <a:schemeClr val="bg1"/>
                </a:solidFill>
                <a:highlight>
                  <a:srgbClr val="FF2A2A"/>
                </a:highlight>
              </a:rPr>
              <a:t>scientific method</a:t>
            </a:r>
            <a:endParaRPr lang="en-GB" sz="2200" dirty="0">
              <a:solidFill>
                <a:schemeClr val="bg1"/>
              </a:solidFill>
            </a:endParaRPr>
          </a:p>
          <a:p>
            <a:pPr lvl="2"/>
            <a:r>
              <a:rPr lang="en-GB" sz="2200" dirty="0"/>
              <a:t>Not a curriculum as such, though had </a:t>
            </a:r>
            <a:r>
              <a:rPr lang="en-GB" sz="2200" dirty="0">
                <a:highlight>
                  <a:srgbClr val="FFFF00"/>
                </a:highlight>
              </a:rPr>
              <a:t>alternative national examinations</a:t>
            </a:r>
          </a:p>
          <a:p>
            <a:pPr lvl="2"/>
            <a:r>
              <a:rPr lang="en-GB" sz="2200" i="1" dirty="0"/>
              <a:t>As </a:t>
            </a:r>
            <a:r>
              <a:rPr lang="en-GB" sz="2200" b="1" i="1" dirty="0"/>
              <a:t>implemented</a:t>
            </a:r>
            <a:r>
              <a:rPr lang="en-GB" sz="2200" i="1" dirty="0"/>
              <a:t>, tended to underemphasise content…</a:t>
            </a:r>
          </a:p>
          <a:p>
            <a:pPr lvl="2"/>
            <a:r>
              <a:rPr lang="en-GB" sz="2200" dirty="0"/>
              <a:t>Ongoing influence</a:t>
            </a:r>
          </a:p>
        </p:txBody>
      </p:sp>
      <p:pic>
        <p:nvPicPr>
          <p:cNvPr id="4" name="Picture 3" descr="A black and white logo&#10;&#10;AI-generated content may be incorrect.">
            <a:extLst>
              <a:ext uri="{FF2B5EF4-FFF2-40B4-BE49-F238E27FC236}">
                <a16:creationId xmlns:a16="http://schemas.microsoft.com/office/drawing/2014/main" id="{CB300C59-0575-4391-4493-DFEC53067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pic>
        <p:nvPicPr>
          <p:cNvPr id="6" name="Picture 5" descr="A group of people in a lab&#10;&#10;AI-generated content may be incorrect.">
            <a:extLst>
              <a:ext uri="{FF2B5EF4-FFF2-40B4-BE49-F238E27FC236}">
                <a16:creationId xmlns:a16="http://schemas.microsoft.com/office/drawing/2014/main" id="{E72F788D-9080-508E-9A4F-D4A78CBDE5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67433" y="1997970"/>
            <a:ext cx="3332328" cy="1904187"/>
          </a:xfrm>
          <a:prstGeom prst="rect">
            <a:avLst/>
          </a:prstGeom>
        </p:spPr>
      </p:pic>
      <p:sp>
        <p:nvSpPr>
          <p:cNvPr id="5" name="Explosion: 8 Points 4">
            <a:extLst>
              <a:ext uri="{FF2B5EF4-FFF2-40B4-BE49-F238E27FC236}">
                <a16:creationId xmlns:a16="http://schemas.microsoft.com/office/drawing/2014/main" id="{02C5EB2B-5D22-16AD-7F2D-4BA47752B298}"/>
              </a:ext>
            </a:extLst>
          </p:cNvPr>
          <p:cNvSpPr/>
          <p:nvPr/>
        </p:nvSpPr>
        <p:spPr>
          <a:xfrm>
            <a:off x="7676444" y="4059936"/>
            <a:ext cx="3923318" cy="2352153"/>
          </a:xfrm>
          <a:prstGeom prst="irregularSeal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Thanks to Laurinda Leite for “science” help</a:t>
            </a:r>
            <a:endParaRPr lang="en-IE" sz="2200" dirty="0">
              <a:solidFill>
                <a:schemeClr val="tx1"/>
              </a:solidFill>
            </a:endParaRPr>
          </a:p>
        </p:txBody>
      </p:sp>
    </p:spTree>
    <p:extLst>
      <p:ext uri="{BB962C8B-B14F-4D97-AF65-F5344CB8AC3E}">
        <p14:creationId xmlns:p14="http://schemas.microsoft.com/office/powerpoint/2010/main" val="9774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D1C8-2B52-F652-EE23-9D51F3AE3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944C8-8968-18B2-CFBF-1BC614731BAA}"/>
              </a:ext>
            </a:extLst>
          </p:cNvPr>
          <p:cNvSpPr>
            <a:spLocks noGrp="1"/>
          </p:cNvSpPr>
          <p:nvPr>
            <p:ph type="title"/>
          </p:nvPr>
        </p:nvSpPr>
        <p:spPr>
          <a:xfrm>
            <a:off x="838200" y="365125"/>
            <a:ext cx="10515600" cy="697193"/>
          </a:xfrm>
        </p:spPr>
        <p:txBody>
          <a:bodyPr/>
          <a:lstStyle/>
          <a:p>
            <a:r>
              <a:rPr lang="en-US" sz="3200" dirty="0"/>
              <a:t>The early years (1970s-1980s) (cont.)</a:t>
            </a:r>
            <a:endParaRPr lang="en-IE" sz="3200" b="1" dirty="0">
              <a:latin typeface="+mn-lt"/>
            </a:endParaRPr>
          </a:p>
        </p:txBody>
      </p:sp>
      <p:sp>
        <p:nvSpPr>
          <p:cNvPr id="3" name="Content Placeholder 2">
            <a:extLst>
              <a:ext uri="{FF2B5EF4-FFF2-40B4-BE49-F238E27FC236}">
                <a16:creationId xmlns:a16="http://schemas.microsoft.com/office/drawing/2014/main" id="{ECE60D84-757D-DC3B-9E88-DD54C5F16845}"/>
              </a:ext>
            </a:extLst>
          </p:cNvPr>
          <p:cNvSpPr>
            <a:spLocks noGrp="1"/>
          </p:cNvSpPr>
          <p:nvPr>
            <p:ph idx="1"/>
          </p:nvPr>
        </p:nvSpPr>
        <p:spPr>
          <a:xfrm>
            <a:off x="838200" y="1567543"/>
            <a:ext cx="6662195" cy="4925331"/>
          </a:xfrm>
        </p:spPr>
        <p:txBody>
          <a:bodyPr>
            <a:normAutofit/>
          </a:bodyPr>
          <a:lstStyle/>
          <a:p>
            <a:r>
              <a:rPr lang="en-GB" sz="2800" dirty="0"/>
              <a:t>The science story (cont.)</a:t>
            </a:r>
          </a:p>
          <a:p>
            <a:pPr lvl="1"/>
            <a:r>
              <a:rPr lang="en-GB" sz="2400" dirty="0"/>
              <a:t>1970s: “integrated science projects”</a:t>
            </a:r>
            <a:endParaRPr lang="en-GB" sz="2400" b="1" dirty="0"/>
          </a:p>
          <a:p>
            <a:pPr lvl="2"/>
            <a:r>
              <a:rPr lang="en-GB" sz="2200" dirty="0"/>
              <a:t>Example: WISCIP, West Indies Science Curriculum Innovation Project</a:t>
            </a:r>
          </a:p>
          <a:p>
            <a:pPr lvl="1"/>
            <a:r>
              <a:rPr lang="en-GB" sz="2400" i="1" dirty="0"/>
              <a:t>My experience</a:t>
            </a:r>
            <a:r>
              <a:rPr lang="en-GB" sz="2400" dirty="0"/>
              <a:t>: ISCIP, Integrated [or Irish] Science Curriculum Innovation Project</a:t>
            </a:r>
          </a:p>
          <a:p>
            <a:pPr lvl="2"/>
            <a:r>
              <a:rPr lang="en-GB" sz="2200" b="1" i="1" dirty="0"/>
              <a:t>Intention</a:t>
            </a:r>
            <a:r>
              <a:rPr lang="en-GB" sz="2200" dirty="0"/>
              <a:t>: </a:t>
            </a:r>
            <a:r>
              <a:rPr lang="en-GB" sz="2200" dirty="0">
                <a:solidFill>
                  <a:schemeClr val="bg1"/>
                </a:solidFill>
                <a:highlight>
                  <a:srgbClr val="FF2A2A"/>
                </a:highlight>
              </a:rPr>
              <a:t>Scientific method</a:t>
            </a:r>
            <a:r>
              <a:rPr lang="en-GB" sz="2200" dirty="0"/>
              <a:t>, </a:t>
            </a:r>
            <a:r>
              <a:rPr lang="en-GB" sz="2200" dirty="0">
                <a:solidFill>
                  <a:schemeClr val="bg1"/>
                </a:solidFill>
                <a:highlight>
                  <a:srgbClr val="3B3BFF"/>
                </a:highlight>
              </a:rPr>
              <a:t>discovery learning</a:t>
            </a:r>
            <a:r>
              <a:rPr lang="en-GB" sz="2200" dirty="0"/>
              <a:t>;</a:t>
            </a:r>
            <a:r>
              <a:rPr lang="en-GB" sz="2200" dirty="0">
                <a:solidFill>
                  <a:schemeClr val="bg1"/>
                </a:solidFill>
              </a:rPr>
              <a:t> </a:t>
            </a:r>
            <a:r>
              <a:rPr lang="en-GB" sz="2200" b="1" i="1" dirty="0"/>
              <a:t>in practice</a:t>
            </a:r>
            <a:r>
              <a:rPr lang="en-GB" sz="2200" dirty="0"/>
              <a:t>: the students enjoyed rushing around in groups….</a:t>
            </a:r>
          </a:p>
          <a:p>
            <a:pPr lvl="2"/>
            <a:r>
              <a:rPr lang="en-GB" sz="2200" dirty="0">
                <a:highlight>
                  <a:srgbClr val="FFFF00"/>
                </a:highlight>
              </a:rPr>
              <a:t>Alternative national examinations</a:t>
            </a:r>
            <a:r>
              <a:rPr lang="en-GB" sz="2200" dirty="0"/>
              <a:t> – a breakthrough in Ireland</a:t>
            </a:r>
          </a:p>
        </p:txBody>
      </p:sp>
      <p:pic>
        <p:nvPicPr>
          <p:cNvPr id="4" name="Picture 3" descr="A black and white logo&#10;&#10;AI-generated content may be incorrect.">
            <a:extLst>
              <a:ext uri="{FF2B5EF4-FFF2-40B4-BE49-F238E27FC236}">
                <a16:creationId xmlns:a16="http://schemas.microsoft.com/office/drawing/2014/main" id="{084644C7-D03F-204C-15EC-F07CB9096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pic>
        <p:nvPicPr>
          <p:cNvPr id="7" name="Picture 6" descr="A group of children sitting at a table">
            <a:extLst>
              <a:ext uri="{FF2B5EF4-FFF2-40B4-BE49-F238E27FC236}">
                <a16:creationId xmlns:a16="http://schemas.microsoft.com/office/drawing/2014/main" id="{25280095-BACB-7E77-EF67-6F3CE8DC042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20857" y="3429000"/>
            <a:ext cx="3325793" cy="1974690"/>
          </a:xfrm>
          <a:prstGeom prst="rect">
            <a:avLst/>
          </a:prstGeom>
        </p:spPr>
      </p:pic>
    </p:spTree>
    <p:extLst>
      <p:ext uri="{BB962C8B-B14F-4D97-AF65-F5344CB8AC3E}">
        <p14:creationId xmlns:p14="http://schemas.microsoft.com/office/powerpoint/2010/main" val="7045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84704-5DED-4712-20CD-DF3882DA7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BD0E9-9D46-1231-3CAC-13F7FCD95722}"/>
              </a:ext>
            </a:extLst>
          </p:cNvPr>
          <p:cNvSpPr>
            <a:spLocks noGrp="1"/>
          </p:cNvSpPr>
          <p:nvPr>
            <p:ph type="title"/>
          </p:nvPr>
        </p:nvSpPr>
        <p:spPr>
          <a:xfrm>
            <a:off x="765048" y="365125"/>
            <a:ext cx="10515600" cy="697193"/>
          </a:xfrm>
        </p:spPr>
        <p:txBody>
          <a:bodyPr/>
          <a:lstStyle/>
          <a:p>
            <a:r>
              <a:rPr lang="en-US" sz="3200" dirty="0"/>
              <a:t>The early years (1970s-1980s) (cont.)</a:t>
            </a:r>
            <a:endParaRPr lang="en-IE" sz="3200" b="1" dirty="0">
              <a:latin typeface="+mn-lt"/>
            </a:endParaRPr>
          </a:p>
        </p:txBody>
      </p:sp>
      <p:sp>
        <p:nvSpPr>
          <p:cNvPr id="3" name="Content Placeholder 2">
            <a:extLst>
              <a:ext uri="{FF2B5EF4-FFF2-40B4-BE49-F238E27FC236}">
                <a16:creationId xmlns:a16="http://schemas.microsoft.com/office/drawing/2014/main" id="{7DD85037-98D2-39D1-3ACF-BF16768DF3FD}"/>
              </a:ext>
            </a:extLst>
          </p:cNvPr>
          <p:cNvSpPr>
            <a:spLocks noGrp="1"/>
          </p:cNvSpPr>
          <p:nvPr>
            <p:ph idx="1"/>
          </p:nvPr>
        </p:nvSpPr>
        <p:spPr>
          <a:xfrm>
            <a:off x="765048" y="1683746"/>
            <a:ext cx="6369535" cy="4436638"/>
          </a:xfrm>
        </p:spPr>
        <p:txBody>
          <a:bodyPr>
            <a:normAutofit lnSpcReduction="10000"/>
          </a:bodyPr>
          <a:lstStyle/>
          <a:p>
            <a:r>
              <a:rPr lang="en-GB" sz="2800" dirty="0"/>
              <a:t>The science story (cont.)</a:t>
            </a:r>
          </a:p>
          <a:p>
            <a:pPr lvl="1"/>
            <a:r>
              <a:rPr lang="en-GB" sz="2400" dirty="0"/>
              <a:t>Pendulum swings</a:t>
            </a:r>
          </a:p>
          <a:p>
            <a:pPr lvl="2"/>
            <a:r>
              <a:rPr lang="en-GB" sz="2200" dirty="0"/>
              <a:t>From </a:t>
            </a:r>
            <a:r>
              <a:rPr lang="en-GB" sz="2200" i="1" dirty="0"/>
              <a:t>discovery learning </a:t>
            </a:r>
            <a:r>
              <a:rPr lang="en-GB" sz="2200" dirty="0"/>
              <a:t>to </a:t>
            </a:r>
            <a:r>
              <a:rPr lang="en-GB" sz="2200" dirty="0">
                <a:solidFill>
                  <a:schemeClr val="bg1"/>
                </a:solidFill>
                <a:highlight>
                  <a:srgbClr val="FF2A2A"/>
                </a:highlight>
              </a:rPr>
              <a:t>Popperian falsifiability </a:t>
            </a:r>
            <a:r>
              <a:rPr lang="en-GB" sz="2200" dirty="0"/>
              <a:t>(cf. Lakatos for mathematics)</a:t>
            </a:r>
          </a:p>
          <a:p>
            <a:pPr lvl="2"/>
            <a:r>
              <a:rPr lang="en-GB" sz="2200" dirty="0"/>
              <a:t>From </a:t>
            </a:r>
            <a:r>
              <a:rPr lang="en-GB" sz="2200" i="1" dirty="0"/>
              <a:t>“</a:t>
            </a:r>
            <a:r>
              <a:rPr lang="en-GB" sz="2200" b="1" i="1" dirty="0"/>
              <a:t>the</a:t>
            </a:r>
            <a:r>
              <a:rPr lang="en-GB" sz="2200" i="1" dirty="0"/>
              <a:t>” scientific method </a:t>
            </a:r>
            <a:r>
              <a:rPr lang="en-GB" sz="2200" dirty="0"/>
              <a:t>to Feyerabend </a:t>
            </a:r>
            <a:r>
              <a:rPr lang="en-GB" sz="2200" dirty="0">
                <a:solidFill>
                  <a:schemeClr val="bg1"/>
                </a:solidFill>
                <a:highlight>
                  <a:srgbClr val="FF2A2A"/>
                </a:highlight>
              </a:rPr>
              <a:t>“Against method”</a:t>
            </a:r>
          </a:p>
          <a:p>
            <a:pPr lvl="1"/>
            <a:r>
              <a:rPr lang="en-GB" sz="2400" dirty="0"/>
              <a:t>From </a:t>
            </a:r>
            <a:r>
              <a:rPr lang="en-GB" sz="2400" i="1" dirty="0"/>
              <a:t>science in isolation </a:t>
            </a:r>
            <a:r>
              <a:rPr lang="en-GB" sz="2400" dirty="0"/>
              <a:t>to science in social context (e.g. SISCON) and </a:t>
            </a:r>
            <a:r>
              <a:rPr lang="en-IE" sz="2400" dirty="0"/>
              <a:t>science and technology in society (e.g. SATIS)</a:t>
            </a:r>
          </a:p>
          <a:p>
            <a:pPr lvl="2"/>
            <a:r>
              <a:rPr lang="en-GB" sz="2200" dirty="0"/>
              <a:t>Again, as </a:t>
            </a:r>
            <a:r>
              <a:rPr lang="en-GB" sz="2200" b="1" i="1" dirty="0"/>
              <a:t>implemented / in practice</a:t>
            </a:r>
            <a:r>
              <a:rPr lang="en-GB" sz="2200" dirty="0"/>
              <a:t>, content not learnt …  </a:t>
            </a:r>
          </a:p>
        </p:txBody>
      </p:sp>
      <p:pic>
        <p:nvPicPr>
          <p:cNvPr id="4" name="Picture 3" descr="A black and white logo&#10;&#10;AI-generated content may be incorrect.">
            <a:extLst>
              <a:ext uri="{FF2B5EF4-FFF2-40B4-BE49-F238E27FC236}">
                <a16:creationId xmlns:a16="http://schemas.microsoft.com/office/drawing/2014/main" id="{CA905FE1-1808-2BEB-96D6-793277B23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pic>
        <p:nvPicPr>
          <p:cNvPr id="2050" name="Picture 2" descr="Karl Popper - Wikipedia">
            <a:extLst>
              <a:ext uri="{FF2B5EF4-FFF2-40B4-BE49-F238E27FC236}">
                <a16:creationId xmlns:a16="http://schemas.microsoft.com/office/drawing/2014/main" id="{6182E0AC-8B5E-D2B7-DC9F-ED9315B78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4829" y="2450185"/>
            <a:ext cx="1294468" cy="12521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ul Feyerabend - Wikipedia">
            <a:extLst>
              <a:ext uri="{FF2B5EF4-FFF2-40B4-BE49-F238E27FC236}">
                <a16:creationId xmlns:a16="http://schemas.microsoft.com/office/drawing/2014/main" id="{DB0ACC74-BFF9-A942-11BF-6F7726F5CA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6409" y="3916680"/>
            <a:ext cx="1531488" cy="1074219"/>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a:extLst>
              <a:ext uri="{FF2B5EF4-FFF2-40B4-BE49-F238E27FC236}">
                <a16:creationId xmlns:a16="http://schemas.microsoft.com/office/drawing/2014/main" id="{C66966A2-7172-59F4-BC0F-6FF883161E59}"/>
              </a:ext>
            </a:extLst>
          </p:cNvPr>
          <p:cNvSpPr/>
          <p:nvPr/>
        </p:nvSpPr>
        <p:spPr>
          <a:xfrm>
            <a:off x="8698156" y="2144201"/>
            <a:ext cx="2982900" cy="3116297"/>
          </a:xfrm>
          <a:prstGeom prst="frame">
            <a:avLst>
              <a:gd name="adj1" fmla="val 3770"/>
            </a:avLst>
          </a:prstGeom>
          <a:solidFill>
            <a:srgbClr val="FF2A2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6" name="Picture 5" descr="A ball with a blue string&#10;&#10;AI-generated content may be incorrect.">
            <a:extLst>
              <a:ext uri="{FF2B5EF4-FFF2-40B4-BE49-F238E27FC236}">
                <a16:creationId xmlns:a16="http://schemas.microsoft.com/office/drawing/2014/main" id="{FB60609E-1221-75C9-62E2-E73D94B025F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37262" y="1900712"/>
            <a:ext cx="1540642" cy="1222732"/>
          </a:xfrm>
          <a:prstGeom prst="rect">
            <a:avLst/>
          </a:prstGeom>
        </p:spPr>
      </p:pic>
    </p:spTree>
    <p:extLst>
      <p:ext uri="{BB962C8B-B14F-4D97-AF65-F5344CB8AC3E}">
        <p14:creationId xmlns:p14="http://schemas.microsoft.com/office/powerpoint/2010/main" val="7005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18A04-A410-C9F0-E930-309115CE8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2C628-74D5-6F0E-C52C-E6E0FA4D1166}"/>
              </a:ext>
            </a:extLst>
          </p:cNvPr>
          <p:cNvSpPr>
            <a:spLocks noGrp="1"/>
          </p:cNvSpPr>
          <p:nvPr>
            <p:ph type="title"/>
          </p:nvPr>
        </p:nvSpPr>
        <p:spPr>
          <a:xfrm>
            <a:off x="838200" y="365125"/>
            <a:ext cx="10515600" cy="697193"/>
          </a:xfrm>
        </p:spPr>
        <p:txBody>
          <a:bodyPr/>
          <a:lstStyle/>
          <a:p>
            <a:r>
              <a:rPr lang="en-IE" sz="3600" b="1" dirty="0">
                <a:latin typeface="+mn-lt"/>
              </a:rPr>
              <a:t>4. </a:t>
            </a:r>
            <a:r>
              <a:rPr lang="en-US" sz="3600" dirty="0"/>
              <a:t>The middle years (1980s-2000s)</a:t>
            </a:r>
            <a:endParaRPr lang="en-IE" sz="3600" b="1" dirty="0">
              <a:latin typeface="+mn-lt"/>
            </a:endParaRPr>
          </a:p>
        </p:txBody>
      </p:sp>
      <p:sp>
        <p:nvSpPr>
          <p:cNvPr id="3" name="Content Placeholder 2">
            <a:extLst>
              <a:ext uri="{FF2B5EF4-FFF2-40B4-BE49-F238E27FC236}">
                <a16:creationId xmlns:a16="http://schemas.microsoft.com/office/drawing/2014/main" id="{BD05835C-F9BA-CA88-FA7B-85D665FCF98E}"/>
              </a:ext>
            </a:extLst>
          </p:cNvPr>
          <p:cNvSpPr>
            <a:spLocks noGrp="1"/>
          </p:cNvSpPr>
          <p:nvPr>
            <p:ph idx="1"/>
          </p:nvPr>
        </p:nvSpPr>
        <p:spPr>
          <a:xfrm>
            <a:off x="838200" y="1567544"/>
            <a:ext cx="10617926" cy="4650376"/>
          </a:xfrm>
        </p:spPr>
        <p:txBody>
          <a:bodyPr>
            <a:normAutofit/>
          </a:bodyPr>
          <a:lstStyle/>
          <a:p>
            <a:r>
              <a:rPr lang="en-GB" sz="2800" dirty="0"/>
              <a:t>The mathematics story</a:t>
            </a:r>
          </a:p>
          <a:p>
            <a:pPr lvl="1"/>
            <a:r>
              <a:rPr lang="en-GB" sz="2400" dirty="0"/>
              <a:t>Mathematics as </a:t>
            </a:r>
            <a:r>
              <a:rPr lang="en-GB" sz="2400" dirty="0">
                <a:solidFill>
                  <a:schemeClr val="bg1"/>
                </a:solidFill>
                <a:highlight>
                  <a:srgbClr val="FF2A2A"/>
                </a:highlight>
              </a:rPr>
              <a:t>process</a:t>
            </a:r>
          </a:p>
          <a:p>
            <a:pPr lvl="1">
              <a:spcBef>
                <a:spcPts val="25000"/>
              </a:spcBef>
            </a:pPr>
            <a:r>
              <a:rPr lang="en-GB" sz="2400" dirty="0">
                <a:highlight>
                  <a:srgbClr val="FFFF00"/>
                </a:highlight>
              </a:rPr>
              <a:t>Authentic assessment</a:t>
            </a:r>
            <a:r>
              <a:rPr lang="en-GB" sz="2400" dirty="0"/>
              <a:t> (e.g. not just multiple choice)</a:t>
            </a:r>
            <a:endParaRPr lang="en-IE" sz="2400" dirty="0"/>
          </a:p>
          <a:p>
            <a:pPr lvl="1"/>
            <a:endParaRPr lang="en-GB" sz="2400" dirty="0">
              <a:highlight>
                <a:srgbClr val="FF0000"/>
              </a:highlight>
            </a:endParaRPr>
          </a:p>
        </p:txBody>
      </p:sp>
      <p:pic>
        <p:nvPicPr>
          <p:cNvPr id="4" name="Picture 3" descr="A black and white logo&#10;&#10;AI-generated content may be incorrect.">
            <a:extLst>
              <a:ext uri="{FF2B5EF4-FFF2-40B4-BE49-F238E27FC236}">
                <a16:creationId xmlns:a16="http://schemas.microsoft.com/office/drawing/2014/main" id="{29D3AAFC-D01A-931E-3FD6-E0D8F21195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sp>
        <p:nvSpPr>
          <p:cNvPr id="6" name="TextBox 5">
            <a:extLst>
              <a:ext uri="{FF2B5EF4-FFF2-40B4-BE49-F238E27FC236}">
                <a16:creationId xmlns:a16="http://schemas.microsoft.com/office/drawing/2014/main" id="{5AF7E7E7-A4B2-E165-F6B7-455B951539E6}"/>
              </a:ext>
            </a:extLst>
          </p:cNvPr>
          <p:cNvSpPr txBox="1"/>
          <p:nvPr/>
        </p:nvSpPr>
        <p:spPr>
          <a:xfrm>
            <a:off x="1230899" y="2639815"/>
            <a:ext cx="5824657" cy="2773708"/>
          </a:xfrm>
          <a:prstGeom prst="rect">
            <a:avLst/>
          </a:prstGeom>
          <a:noFill/>
          <a:ln>
            <a:solidFill>
              <a:schemeClr val="tx1">
                <a:lumMod val="95000"/>
                <a:lumOff val="5000"/>
              </a:schemeClr>
            </a:solidFill>
          </a:ln>
        </p:spPr>
        <p:txBody>
          <a:bodyPr wrap="square" rtlCol="0">
            <a:spAutoFit/>
          </a:bodyPr>
          <a:lstStyle/>
          <a:p>
            <a:r>
              <a:rPr lang="en-GB" sz="2200" dirty="0"/>
              <a:t>From the USA National Council of Teachers of Mathematics (NCTM)</a:t>
            </a:r>
          </a:p>
          <a:p>
            <a:pPr marL="285750" indent="-285750">
              <a:lnSpc>
                <a:spcPct val="120000"/>
              </a:lnSpc>
              <a:buFontTx/>
              <a:buChar char="-"/>
            </a:pPr>
            <a:r>
              <a:rPr lang="en-GB" sz="2200" dirty="0"/>
              <a:t>1980s to be the “decade of </a:t>
            </a:r>
            <a:r>
              <a:rPr lang="en-GB" sz="2200" dirty="0">
                <a:solidFill>
                  <a:schemeClr val="bg1"/>
                </a:solidFill>
                <a:highlight>
                  <a:srgbClr val="3B3BFF"/>
                </a:highlight>
              </a:rPr>
              <a:t>problem solving</a:t>
            </a:r>
            <a:r>
              <a:rPr lang="en-GB" sz="2200" dirty="0"/>
              <a:t>” </a:t>
            </a:r>
          </a:p>
          <a:p>
            <a:pPr marL="285750" indent="-285750">
              <a:lnSpc>
                <a:spcPct val="120000"/>
              </a:lnSpc>
              <a:buFontTx/>
              <a:buChar char="-"/>
            </a:pPr>
            <a:r>
              <a:rPr lang="en-GB" sz="2200" dirty="0">
                <a:highlight>
                  <a:srgbClr val="FFFF00"/>
                </a:highlight>
              </a:rPr>
              <a:t>Curriculum and Evaluation</a:t>
            </a:r>
            <a:r>
              <a:rPr lang="en-GB" sz="2200" dirty="0"/>
              <a:t> “Standards”, 1989 – </a:t>
            </a:r>
            <a:r>
              <a:rPr lang="en-GB" sz="2200" dirty="0">
                <a:solidFill>
                  <a:schemeClr val="bg1"/>
                </a:solidFill>
                <a:highlight>
                  <a:srgbClr val="3B3BFF"/>
                </a:highlight>
              </a:rPr>
              <a:t>group work, discussion, argumentation…</a:t>
            </a:r>
          </a:p>
          <a:p>
            <a:pPr>
              <a:lnSpc>
                <a:spcPct val="120000"/>
              </a:lnSpc>
            </a:pPr>
            <a:r>
              <a:rPr lang="en-GB" sz="2200" dirty="0"/>
              <a:t>Progressive “</a:t>
            </a:r>
            <a:r>
              <a:rPr lang="en-GB" sz="2200" dirty="0">
                <a:solidFill>
                  <a:schemeClr val="bg1"/>
                </a:solidFill>
                <a:highlight>
                  <a:srgbClr val="3B3BFF"/>
                </a:highlight>
              </a:rPr>
              <a:t>reform</a:t>
            </a:r>
            <a:r>
              <a:rPr lang="en-GB" sz="2200" dirty="0"/>
              <a:t>” approaches vs. traditional “</a:t>
            </a:r>
            <a:r>
              <a:rPr lang="en-GB" sz="2200" dirty="0">
                <a:solidFill>
                  <a:schemeClr val="bg1"/>
                </a:solidFill>
                <a:highlight>
                  <a:srgbClr val="3B3BFF"/>
                </a:highlight>
              </a:rPr>
              <a:t>tell and drill</a:t>
            </a:r>
            <a:r>
              <a:rPr lang="en-GB" sz="2200" dirty="0"/>
              <a:t>” – the “</a:t>
            </a:r>
            <a:r>
              <a:rPr lang="en-GB" sz="2200" b="1" dirty="0"/>
              <a:t>Math Wars</a:t>
            </a:r>
            <a:r>
              <a:rPr lang="en-GB" sz="2200" dirty="0"/>
              <a:t>”!</a:t>
            </a:r>
          </a:p>
        </p:txBody>
      </p:sp>
      <p:sp>
        <p:nvSpPr>
          <p:cNvPr id="7" name="Explosion 1 6">
            <a:extLst>
              <a:ext uri="{FF2B5EF4-FFF2-40B4-BE49-F238E27FC236}">
                <a16:creationId xmlns:a16="http://schemas.microsoft.com/office/drawing/2014/main" id="{56080C08-1FF5-D1A8-A904-B57D6B81AE89}"/>
              </a:ext>
            </a:extLst>
          </p:cNvPr>
          <p:cNvSpPr/>
          <p:nvPr/>
        </p:nvSpPr>
        <p:spPr>
          <a:xfrm>
            <a:off x="6716889" y="3373767"/>
            <a:ext cx="5609224" cy="2821576"/>
          </a:xfrm>
          <a:prstGeom prst="irregularSeal1">
            <a:avLst/>
          </a:prstGeom>
          <a:solidFill>
            <a:srgbClr val="FFE69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rPr>
              <a:t>Standards</a:t>
            </a:r>
            <a:r>
              <a:rPr lang="en-GB" sz="2200" dirty="0">
                <a:solidFill>
                  <a:schemeClr val="tx1"/>
                </a:solidFill>
              </a:rPr>
              <a:t>: banners to follow (inspiring) </a:t>
            </a:r>
            <a:r>
              <a:rPr lang="en-GB" sz="2200" i="1" dirty="0">
                <a:solidFill>
                  <a:schemeClr val="tx1"/>
                </a:solidFill>
              </a:rPr>
              <a:t>or </a:t>
            </a:r>
            <a:r>
              <a:rPr lang="en-GB" sz="2200" dirty="0">
                <a:solidFill>
                  <a:schemeClr val="tx1"/>
                </a:solidFill>
              </a:rPr>
              <a:t>levels to reach (accountable)?</a:t>
            </a:r>
          </a:p>
        </p:txBody>
      </p:sp>
      <p:pic>
        <p:nvPicPr>
          <p:cNvPr id="9" name="Picture 8" descr="Middle_Ages_Warfare.jpg">
            <a:extLst>
              <a:ext uri="{FF2B5EF4-FFF2-40B4-BE49-F238E27FC236}">
                <a16:creationId xmlns:a16="http://schemas.microsoft.com/office/drawing/2014/main" id="{59379D28-1E6F-8BAD-2BB7-DA239E7AD2F1}"/>
              </a:ext>
            </a:extLst>
          </p:cNvPr>
          <p:cNvPicPr>
            <a:picLocks noChangeAspect="1"/>
          </p:cNvPicPr>
          <p:nvPr/>
        </p:nvPicPr>
        <p:blipFill>
          <a:blip r:embed="rId4"/>
          <a:stretch>
            <a:fillRect/>
          </a:stretch>
        </p:blipFill>
        <p:spPr>
          <a:xfrm>
            <a:off x="9357471" y="1774775"/>
            <a:ext cx="1996166" cy="2129245"/>
          </a:xfrm>
          <a:prstGeom prst="rect">
            <a:avLst/>
          </a:prstGeom>
          <a:ln>
            <a:solidFill>
              <a:schemeClr val="tx1"/>
            </a:solidFill>
          </a:ln>
        </p:spPr>
      </p:pic>
      <p:sp>
        <p:nvSpPr>
          <p:cNvPr id="10" name="Rectangle 9">
            <a:extLst>
              <a:ext uri="{FF2B5EF4-FFF2-40B4-BE49-F238E27FC236}">
                <a16:creationId xmlns:a16="http://schemas.microsoft.com/office/drawing/2014/main" id="{18CC7821-F37B-9EB7-3DC7-59FB21D50CDB}"/>
              </a:ext>
            </a:extLst>
          </p:cNvPr>
          <p:cNvSpPr/>
          <p:nvPr/>
        </p:nvSpPr>
        <p:spPr>
          <a:xfrm>
            <a:off x="9357471" y="1763487"/>
            <a:ext cx="1996166" cy="212924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descr="A ball with a blue string&#10;&#10;AI-generated content may be incorrect.">
            <a:extLst>
              <a:ext uri="{FF2B5EF4-FFF2-40B4-BE49-F238E27FC236}">
                <a16:creationId xmlns:a16="http://schemas.microsoft.com/office/drawing/2014/main" id="{760F6569-BDD5-FF87-FE39-FA8C1DF212F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6982789" y="1916530"/>
            <a:ext cx="1583067" cy="1222732"/>
          </a:xfrm>
          <a:prstGeom prst="rect">
            <a:avLst/>
          </a:prstGeom>
        </p:spPr>
      </p:pic>
    </p:spTree>
    <p:extLst>
      <p:ext uri="{BB962C8B-B14F-4D97-AF65-F5344CB8AC3E}">
        <p14:creationId xmlns:p14="http://schemas.microsoft.com/office/powerpoint/2010/main" val="13464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DEF16-F046-B51F-1FB9-A09FEC95E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D80DF-7ED2-A58D-BA16-18B355D7FC6A}"/>
              </a:ext>
            </a:extLst>
          </p:cNvPr>
          <p:cNvSpPr>
            <a:spLocks noGrp="1"/>
          </p:cNvSpPr>
          <p:nvPr>
            <p:ph type="title"/>
          </p:nvPr>
        </p:nvSpPr>
        <p:spPr>
          <a:xfrm>
            <a:off x="670560" y="365125"/>
            <a:ext cx="10515600" cy="697193"/>
          </a:xfrm>
        </p:spPr>
        <p:txBody>
          <a:bodyPr/>
          <a:lstStyle/>
          <a:p>
            <a:r>
              <a:rPr lang="en-US" sz="3200" dirty="0"/>
              <a:t>The middle years (1980s-2000s) (cont.)</a:t>
            </a:r>
            <a:endParaRPr lang="en-IE" sz="3200" b="1" dirty="0">
              <a:latin typeface="+mn-lt"/>
            </a:endParaRPr>
          </a:p>
        </p:txBody>
      </p:sp>
      <p:pic>
        <p:nvPicPr>
          <p:cNvPr id="4" name="Picture 3" descr="A black and white logo&#10;&#10;AI-generated content may be incorrect.">
            <a:extLst>
              <a:ext uri="{FF2B5EF4-FFF2-40B4-BE49-F238E27FC236}">
                <a16:creationId xmlns:a16="http://schemas.microsoft.com/office/drawing/2014/main" id="{DDC356F0-85EA-1B8F-8B0E-A11C719A2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pic>
        <p:nvPicPr>
          <p:cNvPr id="7" name="Picture 6">
            <a:extLst>
              <a:ext uri="{FF2B5EF4-FFF2-40B4-BE49-F238E27FC236}">
                <a16:creationId xmlns:a16="http://schemas.microsoft.com/office/drawing/2014/main" id="{51D4A87C-F689-AD26-0924-9B6DBA243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756" y="2360024"/>
            <a:ext cx="7032710" cy="3902574"/>
          </a:xfrm>
          <a:prstGeom prst="rect">
            <a:avLst/>
          </a:prstGeom>
        </p:spPr>
      </p:pic>
      <p:sp>
        <p:nvSpPr>
          <p:cNvPr id="8" name="Oval Callout 4">
            <a:extLst>
              <a:ext uri="{FF2B5EF4-FFF2-40B4-BE49-F238E27FC236}">
                <a16:creationId xmlns:a16="http://schemas.microsoft.com/office/drawing/2014/main" id="{6B088349-00AA-212B-A2BD-E48EEE993D6C}"/>
              </a:ext>
            </a:extLst>
          </p:cNvPr>
          <p:cNvSpPr/>
          <p:nvPr/>
        </p:nvSpPr>
        <p:spPr>
          <a:xfrm>
            <a:off x="6112866" y="1580608"/>
            <a:ext cx="1966676" cy="598624"/>
          </a:xfrm>
          <a:prstGeom prst="wedgeEllipseCallout">
            <a:avLst>
              <a:gd name="adj1" fmla="val -2120"/>
              <a:gd name="adj2" fmla="val 191284"/>
            </a:avLst>
          </a:prstGeom>
          <a:solidFill>
            <a:srgbClr val="3B3B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“Reform”</a:t>
            </a:r>
          </a:p>
        </p:txBody>
      </p:sp>
      <p:sp>
        <p:nvSpPr>
          <p:cNvPr id="9" name="Content Placeholder 2">
            <a:extLst>
              <a:ext uri="{FF2B5EF4-FFF2-40B4-BE49-F238E27FC236}">
                <a16:creationId xmlns:a16="http://schemas.microsoft.com/office/drawing/2014/main" id="{2D908B27-24F9-F086-8457-95D4881D2C1F}"/>
              </a:ext>
            </a:extLst>
          </p:cNvPr>
          <p:cNvSpPr txBox="1">
            <a:spLocks/>
          </p:cNvSpPr>
          <p:nvPr/>
        </p:nvSpPr>
        <p:spPr>
          <a:xfrm>
            <a:off x="741318" y="1582784"/>
            <a:ext cx="6010002" cy="4650376"/>
          </a:xfrm>
          <a:prstGeom prst="rect">
            <a:avLst/>
          </a:prstGeom>
        </p:spPr>
        <p:txBody>
          <a:bodyPr vert="horz" lIns="0" tIns="0" rIns="0" bIns="0" rtlCol="0">
            <a:norm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GB" sz="2800" dirty="0"/>
              <a:t>The mathematics story (cont.)</a:t>
            </a:r>
          </a:p>
          <a:p>
            <a:pPr lvl="1"/>
            <a:r>
              <a:rPr lang="en-GB" sz="2400" dirty="0">
                <a:highlight>
                  <a:srgbClr val="FFFF00"/>
                </a:highlight>
              </a:rPr>
              <a:t>Typical curriculum phases</a:t>
            </a:r>
            <a:r>
              <a:rPr lang="en-GB" sz="2400" dirty="0"/>
              <a:t> – USA and Finland</a:t>
            </a:r>
          </a:p>
        </p:txBody>
      </p:sp>
      <p:sp>
        <p:nvSpPr>
          <p:cNvPr id="12" name="Content Placeholder 2">
            <a:extLst>
              <a:ext uri="{FF2B5EF4-FFF2-40B4-BE49-F238E27FC236}">
                <a16:creationId xmlns:a16="http://schemas.microsoft.com/office/drawing/2014/main" id="{27676E7A-6D74-0481-51D6-B41A329ED631}"/>
              </a:ext>
            </a:extLst>
          </p:cNvPr>
          <p:cNvSpPr txBox="1">
            <a:spLocks/>
          </p:cNvSpPr>
          <p:nvPr/>
        </p:nvSpPr>
        <p:spPr>
          <a:xfrm>
            <a:off x="8079542" y="1879920"/>
            <a:ext cx="3493778" cy="3532458"/>
          </a:xfrm>
          <a:prstGeom prst="rect">
            <a:avLst/>
          </a:prstGeom>
        </p:spPr>
        <p:txBody>
          <a:bodyPr vert="horz" lIns="0" tIns="0" rIns="0" bIns="0" rtlCol="0">
            <a:norm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sz="2400" dirty="0">
                <a:solidFill>
                  <a:schemeClr val="bg1"/>
                </a:solidFill>
                <a:highlight>
                  <a:srgbClr val="FF2929"/>
                </a:highlight>
              </a:rPr>
              <a:t>Profound </a:t>
            </a:r>
            <a:r>
              <a:rPr lang="en-GB" sz="2400" dirty="0">
                <a:solidFill>
                  <a:schemeClr val="bg1"/>
                </a:solidFill>
                <a:highlight>
                  <a:srgbClr val="3B3BFF"/>
                </a:highlight>
              </a:rPr>
              <a:t>shifts</a:t>
            </a:r>
            <a:r>
              <a:rPr lang="en-GB" sz="2400" dirty="0">
                <a:highlight>
                  <a:srgbClr val="FFFF00"/>
                </a:highlight>
              </a:rPr>
              <a:t>!</a:t>
            </a:r>
          </a:p>
          <a:p>
            <a:pPr lvl="1"/>
            <a:r>
              <a:rPr lang="en-GB" sz="2400" dirty="0"/>
              <a:t>Note: </a:t>
            </a:r>
          </a:p>
          <a:p>
            <a:pPr lvl="2"/>
            <a:r>
              <a:rPr lang="en-GB" sz="2200" dirty="0"/>
              <a:t>According to Howson (1991), many </a:t>
            </a:r>
            <a:r>
              <a:rPr lang="en-GB" sz="2200" dirty="0">
                <a:highlight>
                  <a:srgbClr val="FFFF00"/>
                </a:highlight>
              </a:rPr>
              <a:t>European curricula</a:t>
            </a:r>
            <a:r>
              <a:rPr lang="en-GB" sz="2200" dirty="0"/>
              <a:t> in the 1980s were more </a:t>
            </a:r>
            <a:r>
              <a:rPr lang="en-GB" sz="2200" dirty="0">
                <a:solidFill>
                  <a:schemeClr val="bg1"/>
                </a:solidFill>
                <a:highlight>
                  <a:srgbClr val="FF2A2A"/>
                </a:highlight>
              </a:rPr>
              <a:t>eclectic</a:t>
            </a:r>
            <a:r>
              <a:rPr lang="en-GB" sz="2200" dirty="0"/>
              <a:t> (rather than having a dominating philosophy) </a:t>
            </a:r>
          </a:p>
          <a:p>
            <a:pPr lvl="2"/>
            <a:r>
              <a:rPr lang="en-GB" sz="2200" dirty="0"/>
              <a:t>But then….</a:t>
            </a:r>
          </a:p>
        </p:txBody>
      </p:sp>
      <p:sp>
        <p:nvSpPr>
          <p:cNvPr id="13" name="TextBox 12">
            <a:extLst>
              <a:ext uri="{FF2B5EF4-FFF2-40B4-BE49-F238E27FC236}">
                <a16:creationId xmlns:a16="http://schemas.microsoft.com/office/drawing/2014/main" id="{BA15E030-19B4-54D7-1FD2-D92D6A82C626}"/>
              </a:ext>
            </a:extLst>
          </p:cNvPr>
          <p:cNvSpPr txBox="1"/>
          <p:nvPr/>
        </p:nvSpPr>
        <p:spPr>
          <a:xfrm>
            <a:off x="1046368" y="6033105"/>
            <a:ext cx="3911304" cy="400110"/>
          </a:xfrm>
          <a:prstGeom prst="rect">
            <a:avLst/>
          </a:prstGeom>
          <a:noFill/>
        </p:spPr>
        <p:txBody>
          <a:bodyPr wrap="square" rtlCol="0">
            <a:spAutoFit/>
          </a:bodyPr>
          <a:lstStyle/>
          <a:p>
            <a:r>
              <a:rPr lang="fi-FI" sz="2000" dirty="0"/>
              <a:t>(Lampiselkä et al., 2007)</a:t>
            </a:r>
            <a:endParaRPr lang="en-GB" sz="2000" dirty="0"/>
          </a:p>
        </p:txBody>
      </p:sp>
    </p:spTree>
    <p:extLst>
      <p:ext uri="{BB962C8B-B14F-4D97-AF65-F5344CB8AC3E}">
        <p14:creationId xmlns:p14="http://schemas.microsoft.com/office/powerpoint/2010/main" val="398301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build="p"/>
      <p:bldP spid="12" grpId="0" uiExpand="1" build="p"/>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0D5E8-58FF-CAD9-2B10-26EF311E9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83D33-60C2-6FFD-D329-9F0C37633FD9}"/>
              </a:ext>
            </a:extLst>
          </p:cNvPr>
          <p:cNvSpPr>
            <a:spLocks noGrp="1"/>
          </p:cNvSpPr>
          <p:nvPr>
            <p:ph type="title"/>
          </p:nvPr>
        </p:nvSpPr>
        <p:spPr>
          <a:xfrm>
            <a:off x="838200" y="365125"/>
            <a:ext cx="10515600" cy="697193"/>
          </a:xfrm>
        </p:spPr>
        <p:txBody>
          <a:bodyPr/>
          <a:lstStyle/>
          <a:p>
            <a:r>
              <a:rPr lang="en-US" sz="3200" dirty="0"/>
              <a:t>The middle years (1980s-2000s) (cont.)</a:t>
            </a:r>
            <a:endParaRPr lang="en-IE" sz="3200" b="1" dirty="0">
              <a:latin typeface="+mn-lt"/>
            </a:endParaRPr>
          </a:p>
        </p:txBody>
      </p:sp>
      <p:sp>
        <p:nvSpPr>
          <p:cNvPr id="3" name="Content Placeholder 2">
            <a:extLst>
              <a:ext uri="{FF2B5EF4-FFF2-40B4-BE49-F238E27FC236}">
                <a16:creationId xmlns:a16="http://schemas.microsoft.com/office/drawing/2014/main" id="{A86908ED-E1A7-A360-B039-E5FF692CF21D}"/>
              </a:ext>
            </a:extLst>
          </p:cNvPr>
          <p:cNvSpPr>
            <a:spLocks noGrp="1"/>
          </p:cNvSpPr>
          <p:nvPr>
            <p:ph idx="1"/>
          </p:nvPr>
        </p:nvSpPr>
        <p:spPr>
          <a:xfrm>
            <a:off x="838200" y="1567544"/>
            <a:ext cx="10617926" cy="4650376"/>
          </a:xfrm>
        </p:spPr>
        <p:txBody>
          <a:bodyPr>
            <a:normAutofit/>
          </a:bodyPr>
          <a:lstStyle/>
          <a:p>
            <a:pPr>
              <a:spcBef>
                <a:spcPts val="1800"/>
              </a:spcBef>
            </a:pPr>
            <a:r>
              <a:rPr lang="en-GB" sz="2800" dirty="0"/>
              <a:t>The mathematics story (cont.)</a:t>
            </a:r>
          </a:p>
          <a:p>
            <a:pPr lvl="1"/>
            <a:r>
              <a:rPr lang="en-GB" sz="2400" dirty="0">
                <a:solidFill>
                  <a:schemeClr val="bg1"/>
                </a:solidFill>
                <a:highlight>
                  <a:srgbClr val="FF2A2A"/>
                </a:highlight>
              </a:rPr>
              <a:t>Realistic Mathematics Education</a:t>
            </a:r>
            <a:r>
              <a:rPr lang="en-GB" sz="2400" dirty="0">
                <a:solidFill>
                  <a:schemeClr val="bg1"/>
                </a:solidFill>
              </a:rPr>
              <a:t> </a:t>
            </a:r>
            <a:r>
              <a:rPr lang="en-GB" sz="2400" dirty="0"/>
              <a:t>(RME), 1990s</a:t>
            </a:r>
          </a:p>
        </p:txBody>
      </p:sp>
      <p:pic>
        <p:nvPicPr>
          <p:cNvPr id="4" name="Picture 3" descr="A black and white logo&#10;&#10;AI-generated content may be incorrect.">
            <a:extLst>
              <a:ext uri="{FF2B5EF4-FFF2-40B4-BE49-F238E27FC236}">
                <a16:creationId xmlns:a16="http://schemas.microsoft.com/office/drawing/2014/main" id="{AB17CD55-7F0E-1586-0A5B-2F50072E1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sp>
        <p:nvSpPr>
          <p:cNvPr id="5" name="TextBox 4">
            <a:extLst>
              <a:ext uri="{FF2B5EF4-FFF2-40B4-BE49-F238E27FC236}">
                <a16:creationId xmlns:a16="http://schemas.microsoft.com/office/drawing/2014/main" id="{03FA4EB6-0A0B-939B-948A-95BD3A33AE33}"/>
              </a:ext>
            </a:extLst>
          </p:cNvPr>
          <p:cNvSpPr txBox="1"/>
          <p:nvPr/>
        </p:nvSpPr>
        <p:spPr>
          <a:xfrm>
            <a:off x="1170438" y="2577607"/>
            <a:ext cx="6139543" cy="2841419"/>
          </a:xfrm>
          <a:prstGeom prst="rect">
            <a:avLst/>
          </a:prstGeom>
          <a:noFill/>
          <a:ln>
            <a:solidFill>
              <a:schemeClr val="tx1">
                <a:lumMod val="95000"/>
                <a:lumOff val="5000"/>
              </a:schemeClr>
            </a:solidFill>
          </a:ln>
        </p:spPr>
        <p:txBody>
          <a:bodyPr wrap="square" rtlCol="0">
            <a:spAutoFit/>
          </a:bodyPr>
          <a:lstStyle/>
          <a:p>
            <a:r>
              <a:rPr lang="en-GB" sz="2200" dirty="0"/>
              <a:t>From the Netherlands (Freudenthal Institute)</a:t>
            </a:r>
          </a:p>
          <a:p>
            <a:pPr marL="285750" indent="-285750">
              <a:lnSpc>
                <a:spcPct val="120000"/>
              </a:lnSpc>
              <a:buFontTx/>
              <a:buChar char="-"/>
            </a:pPr>
            <a:r>
              <a:rPr lang="en-GB" sz="2200" dirty="0">
                <a:solidFill>
                  <a:schemeClr val="bg1"/>
                </a:solidFill>
                <a:highlight>
                  <a:srgbClr val="FF2A2A"/>
                </a:highlight>
              </a:rPr>
              <a:t>Mathematics as a human activity</a:t>
            </a:r>
          </a:p>
          <a:p>
            <a:pPr marL="285750" indent="-285750">
              <a:lnSpc>
                <a:spcPct val="120000"/>
              </a:lnSpc>
              <a:buFontTx/>
              <a:buChar char="-"/>
            </a:pPr>
            <a:r>
              <a:rPr lang="en-GB" sz="2200" dirty="0"/>
              <a:t>It should be “</a:t>
            </a:r>
            <a:r>
              <a:rPr lang="en-GB" sz="2200" dirty="0">
                <a:solidFill>
                  <a:schemeClr val="bg1"/>
                </a:solidFill>
                <a:highlight>
                  <a:srgbClr val="FF2A2A"/>
                </a:highlight>
              </a:rPr>
              <a:t>real to the students</a:t>
            </a:r>
            <a:r>
              <a:rPr lang="en-GB" sz="2200" dirty="0"/>
              <a:t>” (not </a:t>
            </a:r>
            <a:r>
              <a:rPr lang="en-GB" sz="2200" i="1" dirty="0"/>
              <a:t>necessarily</a:t>
            </a:r>
            <a:r>
              <a:rPr lang="en-GB" sz="2200" dirty="0"/>
              <a:t> “real-life”)</a:t>
            </a:r>
          </a:p>
          <a:p>
            <a:pPr marL="285750" indent="-285750">
              <a:lnSpc>
                <a:spcPct val="120000"/>
              </a:lnSpc>
              <a:buFontTx/>
              <a:buChar char="-"/>
            </a:pPr>
            <a:r>
              <a:rPr lang="en-GB" sz="2200" dirty="0"/>
              <a:t>For </a:t>
            </a:r>
            <a:r>
              <a:rPr lang="en-GB" sz="2200" dirty="0">
                <a:solidFill>
                  <a:schemeClr val="bg1"/>
                </a:solidFill>
                <a:highlight>
                  <a:srgbClr val="000080"/>
                </a:highlight>
              </a:rPr>
              <a:t>learning</a:t>
            </a:r>
            <a:r>
              <a:rPr lang="en-GB" sz="2200" dirty="0"/>
              <a:t>, problems should be set in engaging </a:t>
            </a:r>
            <a:r>
              <a:rPr lang="en-GB" sz="2200" b="1" dirty="0"/>
              <a:t>contexts</a:t>
            </a:r>
            <a:r>
              <a:rPr lang="en-GB" sz="2200" dirty="0"/>
              <a:t> (and should not be just routine exercises)</a:t>
            </a:r>
            <a:endParaRPr lang="en-GB" sz="2200" dirty="0">
              <a:solidFill>
                <a:schemeClr val="bg1"/>
              </a:solidFill>
              <a:highlight>
                <a:srgbClr val="3B3BFF"/>
              </a:highlight>
            </a:endParaRPr>
          </a:p>
        </p:txBody>
      </p:sp>
      <p:sp>
        <p:nvSpPr>
          <p:cNvPr id="6" name="Explosion: 8 Points 5">
            <a:extLst>
              <a:ext uri="{FF2B5EF4-FFF2-40B4-BE49-F238E27FC236}">
                <a16:creationId xmlns:a16="http://schemas.microsoft.com/office/drawing/2014/main" id="{CCCB25A7-10CA-950F-AF97-43E223B0B99C}"/>
              </a:ext>
            </a:extLst>
          </p:cNvPr>
          <p:cNvSpPr/>
          <p:nvPr/>
        </p:nvSpPr>
        <p:spPr>
          <a:xfrm>
            <a:off x="7739993" y="3296413"/>
            <a:ext cx="4134856" cy="2726114"/>
          </a:xfrm>
          <a:prstGeom prst="irregularSeal1">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Compatible with </a:t>
            </a:r>
            <a:r>
              <a:rPr lang="en-GB" sz="2200" i="1" dirty="0"/>
              <a:t>constructivist</a:t>
            </a:r>
            <a:r>
              <a:rPr lang="en-GB" sz="2200" dirty="0"/>
              <a:t> learning</a:t>
            </a:r>
            <a:endParaRPr lang="en-IE" sz="2200" dirty="0"/>
          </a:p>
        </p:txBody>
      </p:sp>
      <p:pic>
        <p:nvPicPr>
          <p:cNvPr id="7" name="Picture 6">
            <a:extLst>
              <a:ext uri="{FF2B5EF4-FFF2-40B4-BE49-F238E27FC236}">
                <a16:creationId xmlns:a16="http://schemas.microsoft.com/office/drawing/2014/main" id="{04B87375-A08A-4C43-6380-4C0EE6AA4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032" y="1971692"/>
            <a:ext cx="1211831" cy="1211831"/>
          </a:xfrm>
          <a:prstGeom prst="rect">
            <a:avLst/>
          </a:prstGeom>
        </p:spPr>
      </p:pic>
      <p:sp>
        <p:nvSpPr>
          <p:cNvPr id="8" name="Frame 7">
            <a:extLst>
              <a:ext uri="{FF2B5EF4-FFF2-40B4-BE49-F238E27FC236}">
                <a16:creationId xmlns:a16="http://schemas.microsoft.com/office/drawing/2014/main" id="{D6EBE3A7-D356-2A5D-B8A1-EAA7B1735CD9}"/>
              </a:ext>
            </a:extLst>
          </p:cNvPr>
          <p:cNvSpPr/>
          <p:nvPr/>
        </p:nvSpPr>
        <p:spPr>
          <a:xfrm>
            <a:off x="7879645" y="1656871"/>
            <a:ext cx="2133599" cy="1772129"/>
          </a:xfrm>
          <a:prstGeom prst="frame">
            <a:avLst>
              <a:gd name="adj1" fmla="val 3770"/>
            </a:avLst>
          </a:prstGeom>
          <a:solidFill>
            <a:srgbClr val="FF2A2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94711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193AA-BA92-E045-8545-8279FDDE32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01AD9F-9EDF-42A4-8C5D-04C6635A658D}"/>
              </a:ext>
            </a:extLst>
          </p:cNvPr>
          <p:cNvSpPr/>
          <p:nvPr/>
        </p:nvSpPr>
        <p:spPr>
          <a:xfrm>
            <a:off x="0" y="6374742"/>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Imagem 4">
            <a:extLst>
              <a:ext uri="{FF2B5EF4-FFF2-40B4-BE49-F238E27FC236}">
                <a16:creationId xmlns:a16="http://schemas.microsoft.com/office/drawing/2014/main" id="{A0A169BA-5FF5-EECF-E3A0-9278F0A43D58}"/>
              </a:ext>
            </a:extLst>
          </p:cNvPr>
          <p:cNvPicPr>
            <a:picLocks noChangeAspect="1"/>
          </p:cNvPicPr>
          <p:nvPr/>
        </p:nvPicPr>
        <p:blipFill>
          <a:blip r:embed="rId2"/>
          <a:stretch>
            <a:fillRect/>
          </a:stretch>
        </p:blipFill>
        <p:spPr>
          <a:xfrm>
            <a:off x="8884060" y="275929"/>
            <a:ext cx="2981202" cy="993734"/>
          </a:xfrm>
          <a:prstGeom prst="rect">
            <a:avLst/>
          </a:prstGeom>
        </p:spPr>
      </p:pic>
      <p:sp>
        <p:nvSpPr>
          <p:cNvPr id="5" name="TextBox 4">
            <a:extLst>
              <a:ext uri="{FF2B5EF4-FFF2-40B4-BE49-F238E27FC236}">
                <a16:creationId xmlns:a16="http://schemas.microsoft.com/office/drawing/2014/main" id="{E5E072DD-1534-FB6B-CDB4-E3B6ACA3515D}"/>
              </a:ext>
            </a:extLst>
          </p:cNvPr>
          <p:cNvSpPr txBox="1"/>
          <p:nvPr/>
        </p:nvSpPr>
        <p:spPr>
          <a:xfrm>
            <a:off x="1176483" y="1657023"/>
            <a:ext cx="9839033" cy="4708981"/>
          </a:xfrm>
          <a:prstGeom prst="rect">
            <a:avLst/>
          </a:prstGeom>
          <a:noFill/>
        </p:spPr>
        <p:txBody>
          <a:bodyPr wrap="square" rtlCol="0">
            <a:spAutoFit/>
          </a:bodyPr>
          <a:lstStyle/>
          <a:p>
            <a:r>
              <a:rPr lang="en-GB" sz="2800" b="1" dirty="0">
                <a:solidFill>
                  <a:schemeClr val="tx1">
                    <a:lumMod val="75000"/>
                    <a:lumOff val="25000"/>
                  </a:schemeClr>
                </a:solidFill>
              </a:rPr>
              <a:t>Part 1</a:t>
            </a:r>
            <a:r>
              <a:rPr lang="en-GB" sz="2800" dirty="0">
                <a:solidFill>
                  <a:schemeClr val="tx1">
                    <a:lumMod val="75000"/>
                    <a:lumOff val="25000"/>
                  </a:schemeClr>
                </a:solidFill>
              </a:rPr>
              <a:t> (Slides 3-30): </a:t>
            </a:r>
            <a:r>
              <a:rPr lang="en-US" sz="2800" b="1" dirty="0">
                <a:solidFill>
                  <a:schemeClr val="accent2">
                    <a:lumMod val="60000"/>
                    <a:lumOff val="40000"/>
                  </a:schemeClr>
                </a:solidFill>
              </a:rPr>
              <a:t>Context for Innovation:  Fifty years of science and mathematics education through the lens of ATEE</a:t>
            </a:r>
          </a:p>
          <a:p>
            <a:r>
              <a:rPr lang="en-US" sz="2800" i="1" dirty="0">
                <a:solidFill>
                  <a:schemeClr val="tx1">
                    <a:lumMod val="50000"/>
                    <a:lumOff val="50000"/>
                  </a:schemeClr>
                </a:solidFill>
              </a:rPr>
              <a:t>Elizabeth Oldham</a:t>
            </a:r>
          </a:p>
          <a:p>
            <a:endParaRPr lang="en-US" sz="2800" dirty="0"/>
          </a:p>
          <a:p>
            <a:r>
              <a:rPr lang="en-US" sz="2800" b="1" dirty="0">
                <a:solidFill>
                  <a:schemeClr val="tx1">
                    <a:lumMod val="75000"/>
                    <a:lumOff val="25000"/>
                  </a:schemeClr>
                </a:solidFill>
              </a:rPr>
              <a:t>Part 2</a:t>
            </a:r>
            <a:r>
              <a:rPr lang="en-US" sz="2800" dirty="0">
                <a:solidFill>
                  <a:schemeClr val="tx1">
                    <a:lumMod val="75000"/>
                    <a:lumOff val="25000"/>
                  </a:schemeClr>
                </a:solidFill>
              </a:rPr>
              <a:t> (Slides 31-33): </a:t>
            </a:r>
            <a:r>
              <a:rPr lang="en-US" sz="2800" b="1" dirty="0">
                <a:solidFill>
                  <a:schemeClr val="accent2">
                    <a:lumMod val="60000"/>
                    <a:lumOff val="40000"/>
                  </a:schemeClr>
                </a:solidFill>
              </a:rPr>
              <a:t>Who we are</a:t>
            </a:r>
          </a:p>
          <a:p>
            <a:r>
              <a:rPr lang="en-US" sz="2800" i="1" dirty="0">
                <a:solidFill>
                  <a:schemeClr val="tx1">
                    <a:lumMod val="50000"/>
                    <a:lumOff val="50000"/>
                  </a:schemeClr>
                </a:solidFill>
              </a:rPr>
              <a:t>Lorraine Harbison</a:t>
            </a:r>
          </a:p>
          <a:p>
            <a:endParaRPr lang="en-US" sz="2800" dirty="0"/>
          </a:p>
          <a:p>
            <a:r>
              <a:rPr lang="en-US" sz="2800" b="1" dirty="0">
                <a:solidFill>
                  <a:schemeClr val="tx1">
                    <a:lumMod val="75000"/>
                    <a:lumOff val="25000"/>
                  </a:schemeClr>
                </a:solidFill>
              </a:rPr>
              <a:t>Part 3</a:t>
            </a:r>
            <a:r>
              <a:rPr lang="en-US" sz="2800" dirty="0">
                <a:solidFill>
                  <a:schemeClr val="tx1">
                    <a:lumMod val="75000"/>
                    <a:lumOff val="25000"/>
                  </a:schemeClr>
                </a:solidFill>
              </a:rPr>
              <a:t> (Slides 34-42)</a:t>
            </a:r>
            <a:r>
              <a:rPr lang="en-US" sz="2800" dirty="0"/>
              <a:t>: </a:t>
            </a:r>
            <a:r>
              <a:rPr lang="pt-PT" sz="2800" b="1" dirty="0">
                <a:solidFill>
                  <a:schemeClr val="accent2">
                    <a:lumMod val="60000"/>
                    <a:lumOff val="40000"/>
                  </a:schemeClr>
                </a:solidFill>
                <a:cs typeface="Arial"/>
              </a:rPr>
              <a:t>ATEE Winter Conference 2026</a:t>
            </a:r>
          </a:p>
          <a:p>
            <a:r>
              <a:rPr lang="pt-PT" sz="2800" i="1" dirty="0">
                <a:solidFill>
                  <a:schemeClr val="tx1">
                    <a:lumMod val="50000"/>
                    <a:lumOff val="50000"/>
                  </a:schemeClr>
                </a:solidFill>
                <a:cs typeface="Arial"/>
              </a:rPr>
              <a:t>Laurinda Leite</a:t>
            </a:r>
          </a:p>
          <a:p>
            <a:endParaRPr lang="pt-PT" sz="2800" i="1" dirty="0">
              <a:cs typeface="Arial"/>
            </a:endParaRPr>
          </a:p>
          <a:p>
            <a:r>
              <a:rPr lang="en-IE" sz="2000" dirty="0"/>
              <a:t>Note: The (approximate) text for the first two parts is in the “Notes” sections of the slides</a:t>
            </a:r>
          </a:p>
        </p:txBody>
      </p:sp>
      <p:sp>
        <p:nvSpPr>
          <p:cNvPr id="6" name="Title 1">
            <a:extLst>
              <a:ext uri="{FF2B5EF4-FFF2-40B4-BE49-F238E27FC236}">
                <a16:creationId xmlns:a16="http://schemas.microsoft.com/office/drawing/2014/main" id="{58B400A2-ADDA-2B75-4CE1-2C2A04E448E4}"/>
              </a:ext>
            </a:extLst>
          </p:cNvPr>
          <p:cNvSpPr txBox="1">
            <a:spLocks/>
          </p:cNvSpPr>
          <p:nvPr/>
        </p:nvSpPr>
        <p:spPr>
          <a:xfrm>
            <a:off x="801624" y="491996"/>
            <a:ext cx="2734056" cy="561600"/>
          </a:xfrm>
          <a:prstGeom prst="rect">
            <a:avLst/>
          </a:prstGeom>
        </p:spPr>
        <p:txBody>
          <a:bodyPr/>
          <a:lstStyle>
            <a:lvl1pPr algn="l" defTabSz="914400" rtl="0" eaLnBrk="1" latinLnBrk="0" hangingPunct="1">
              <a:spcBef>
                <a:spcPct val="0"/>
              </a:spcBef>
              <a:buNone/>
              <a:defRPr sz="2600" b="1" kern="1200">
                <a:solidFill>
                  <a:schemeClr val="tx1"/>
                </a:solidFill>
                <a:latin typeface="+mj-lt"/>
                <a:ea typeface="+mj-ea"/>
                <a:cs typeface="+mj-cs"/>
              </a:defRPr>
            </a:lvl1pPr>
          </a:lstStyle>
          <a:p>
            <a:r>
              <a:rPr lang="en-US" sz="3600" dirty="0"/>
              <a:t>Outline</a:t>
            </a:r>
          </a:p>
        </p:txBody>
      </p:sp>
    </p:spTree>
    <p:extLst>
      <p:ext uri="{BB962C8B-B14F-4D97-AF65-F5344CB8AC3E}">
        <p14:creationId xmlns:p14="http://schemas.microsoft.com/office/powerpoint/2010/main" val="290119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34C54-2945-7B07-1C0D-0E9ED0EA0CD7}"/>
            </a:ext>
          </a:extLst>
        </p:cNvPr>
        <p:cNvGrpSpPr/>
        <p:nvPr/>
      </p:nvGrpSpPr>
      <p:grpSpPr>
        <a:xfrm>
          <a:off x="0" y="0"/>
          <a:ext cx="0" cy="0"/>
          <a:chOff x="0" y="0"/>
          <a:chExt cx="0" cy="0"/>
        </a:xfrm>
      </p:grpSpPr>
      <p:pic>
        <p:nvPicPr>
          <p:cNvPr id="8" name="Picture 7" descr="A diagram of a rope&#10;&#10;AI-generated content may be incorrect.">
            <a:extLst>
              <a:ext uri="{FF2B5EF4-FFF2-40B4-BE49-F238E27FC236}">
                <a16:creationId xmlns:a16="http://schemas.microsoft.com/office/drawing/2014/main" id="{13932B2B-23DF-E41F-9476-BD2D465DB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855" y="2028879"/>
            <a:ext cx="3063525" cy="3727705"/>
          </a:xfrm>
          <a:prstGeom prst="rect">
            <a:avLst/>
          </a:prstGeom>
        </p:spPr>
      </p:pic>
      <p:sp>
        <p:nvSpPr>
          <p:cNvPr id="2" name="Title 1">
            <a:extLst>
              <a:ext uri="{FF2B5EF4-FFF2-40B4-BE49-F238E27FC236}">
                <a16:creationId xmlns:a16="http://schemas.microsoft.com/office/drawing/2014/main" id="{AF520F49-0BF0-A566-460F-959086FB944C}"/>
              </a:ext>
            </a:extLst>
          </p:cNvPr>
          <p:cNvSpPr>
            <a:spLocks noGrp="1"/>
          </p:cNvSpPr>
          <p:nvPr>
            <p:ph type="title"/>
          </p:nvPr>
        </p:nvSpPr>
        <p:spPr>
          <a:xfrm>
            <a:off x="838200" y="365125"/>
            <a:ext cx="10515600" cy="697193"/>
          </a:xfrm>
        </p:spPr>
        <p:txBody>
          <a:bodyPr/>
          <a:lstStyle/>
          <a:p>
            <a:r>
              <a:rPr lang="en-US" sz="3200" dirty="0"/>
              <a:t>The middle years (1980s-2000s) (cont.)</a:t>
            </a:r>
            <a:endParaRPr lang="en-IE" sz="3200" b="1" dirty="0">
              <a:latin typeface="+mn-lt"/>
            </a:endParaRPr>
          </a:p>
        </p:txBody>
      </p:sp>
      <p:sp>
        <p:nvSpPr>
          <p:cNvPr id="3" name="Content Placeholder 2">
            <a:extLst>
              <a:ext uri="{FF2B5EF4-FFF2-40B4-BE49-F238E27FC236}">
                <a16:creationId xmlns:a16="http://schemas.microsoft.com/office/drawing/2014/main" id="{B4BA188E-7DC3-8C30-D919-3FF0AD273F9F}"/>
              </a:ext>
            </a:extLst>
          </p:cNvPr>
          <p:cNvSpPr>
            <a:spLocks noGrp="1"/>
          </p:cNvSpPr>
          <p:nvPr>
            <p:ph idx="1"/>
          </p:nvPr>
        </p:nvSpPr>
        <p:spPr>
          <a:xfrm>
            <a:off x="838200" y="1567544"/>
            <a:ext cx="6375400" cy="4650376"/>
          </a:xfrm>
        </p:spPr>
        <p:txBody>
          <a:bodyPr>
            <a:normAutofit/>
          </a:bodyPr>
          <a:lstStyle/>
          <a:p>
            <a:pPr>
              <a:spcBef>
                <a:spcPts val="1800"/>
              </a:spcBef>
            </a:pPr>
            <a:r>
              <a:rPr lang="en-GB" sz="2800" dirty="0"/>
              <a:t>The mathematics story (cont.)</a:t>
            </a:r>
          </a:p>
          <a:p>
            <a:pPr lvl="1"/>
            <a:r>
              <a:rPr lang="en-GB" sz="2400" dirty="0">
                <a:solidFill>
                  <a:schemeClr val="bg2"/>
                </a:solidFill>
                <a:highlight>
                  <a:srgbClr val="3B3BFF"/>
                </a:highlight>
              </a:rPr>
              <a:t>A teaching conundrum</a:t>
            </a:r>
          </a:p>
          <a:p>
            <a:pPr lvl="2"/>
            <a:r>
              <a:rPr lang="en-GB" sz="2400" dirty="0">
                <a:solidFill>
                  <a:schemeClr val="bg1"/>
                </a:solidFill>
                <a:highlight>
                  <a:srgbClr val="FF2A2A"/>
                </a:highlight>
              </a:rPr>
              <a:t>Conceptual and procedural knowledge</a:t>
            </a:r>
            <a:r>
              <a:rPr lang="en-GB" sz="2400" dirty="0">
                <a:solidFill>
                  <a:schemeClr val="bg1"/>
                </a:solidFill>
              </a:rPr>
              <a:t> </a:t>
            </a:r>
            <a:r>
              <a:rPr lang="en-GB" sz="2400" dirty="0"/>
              <a:t>(Hiebert, 1986)</a:t>
            </a:r>
          </a:p>
          <a:p>
            <a:pPr lvl="2"/>
            <a:r>
              <a:rPr lang="en-GB" sz="2200" dirty="0"/>
              <a:t>Cf. </a:t>
            </a:r>
            <a:r>
              <a:rPr lang="en-GB" sz="2200" dirty="0">
                <a:solidFill>
                  <a:schemeClr val="bg1"/>
                </a:solidFill>
                <a:highlight>
                  <a:srgbClr val="3B3BFF"/>
                </a:highlight>
              </a:rPr>
              <a:t>relational vs. instrumental understanding</a:t>
            </a:r>
            <a:r>
              <a:rPr lang="en-GB" sz="2200" dirty="0">
                <a:solidFill>
                  <a:schemeClr val="bg1"/>
                </a:solidFill>
              </a:rPr>
              <a:t> </a:t>
            </a:r>
            <a:r>
              <a:rPr lang="en-GB" sz="2200" dirty="0"/>
              <a:t>(Skemp. 1976)</a:t>
            </a:r>
          </a:p>
          <a:p>
            <a:pPr lvl="2"/>
            <a:r>
              <a:rPr lang="en-GB" sz="2200" dirty="0"/>
              <a:t>Much debate: which should be prioritised??)</a:t>
            </a:r>
          </a:p>
          <a:p>
            <a:pPr lvl="2"/>
            <a:r>
              <a:rPr lang="en-GB" sz="2200" i="1" dirty="0"/>
              <a:t>NRC (2001) “strands of proficiency” highlights intertwined / interdependent nature</a:t>
            </a:r>
          </a:p>
          <a:p>
            <a:pPr lvl="1">
              <a:spcBef>
                <a:spcPts val="2400"/>
              </a:spcBef>
            </a:pPr>
            <a:r>
              <a:rPr lang="en-GB" sz="2400" dirty="0">
                <a:solidFill>
                  <a:schemeClr val="bg1"/>
                </a:solidFill>
                <a:highlight>
                  <a:srgbClr val="3B3BFF"/>
                </a:highlight>
              </a:rPr>
              <a:t>Constructivism / social constructivism</a:t>
            </a:r>
          </a:p>
        </p:txBody>
      </p:sp>
      <p:pic>
        <p:nvPicPr>
          <p:cNvPr id="4" name="Picture 3" descr="A black and white logo&#10;&#10;AI-generated content may be incorrect.">
            <a:extLst>
              <a:ext uri="{FF2B5EF4-FFF2-40B4-BE49-F238E27FC236}">
                <a16:creationId xmlns:a16="http://schemas.microsoft.com/office/drawing/2014/main" id="{F3375E22-1AEE-A932-62DC-32F1ED120B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sp>
        <p:nvSpPr>
          <p:cNvPr id="5" name="Arrow: Up 4">
            <a:extLst>
              <a:ext uri="{FF2B5EF4-FFF2-40B4-BE49-F238E27FC236}">
                <a16:creationId xmlns:a16="http://schemas.microsoft.com/office/drawing/2014/main" id="{5E3DB5C6-D85D-C8F7-DAF1-A54620044FB0}"/>
              </a:ext>
            </a:extLst>
          </p:cNvPr>
          <p:cNvSpPr/>
          <p:nvPr/>
        </p:nvSpPr>
        <p:spPr>
          <a:xfrm rot="4117504">
            <a:off x="7425250" y="3972413"/>
            <a:ext cx="163738" cy="1494550"/>
          </a:xfrm>
          <a:prstGeom prst="upArrow">
            <a:avLst>
              <a:gd name="adj1" fmla="val 40826"/>
              <a:gd name="adj2" fmla="val 46154"/>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915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10B5-5F4B-0E2F-4CA2-C572E535B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66A3C-A9F6-CF3A-9236-FE1385B074DB}"/>
              </a:ext>
            </a:extLst>
          </p:cNvPr>
          <p:cNvSpPr>
            <a:spLocks noGrp="1"/>
          </p:cNvSpPr>
          <p:nvPr>
            <p:ph type="title"/>
          </p:nvPr>
        </p:nvSpPr>
        <p:spPr>
          <a:xfrm>
            <a:off x="838200" y="365125"/>
            <a:ext cx="10515600" cy="697193"/>
          </a:xfrm>
        </p:spPr>
        <p:txBody>
          <a:bodyPr/>
          <a:lstStyle/>
          <a:p>
            <a:r>
              <a:rPr lang="en-US" sz="3200" dirty="0"/>
              <a:t>The middle years (1980s-2000s) (cont.)</a:t>
            </a:r>
            <a:endParaRPr lang="en-IE" sz="3200" b="1" dirty="0">
              <a:latin typeface="+mn-lt"/>
            </a:endParaRPr>
          </a:p>
        </p:txBody>
      </p:sp>
      <p:pic>
        <p:nvPicPr>
          <p:cNvPr id="4" name="Picture 3" descr="A black and white logo&#10;&#10;AI-generated content may be incorrect.">
            <a:extLst>
              <a:ext uri="{FF2B5EF4-FFF2-40B4-BE49-F238E27FC236}">
                <a16:creationId xmlns:a16="http://schemas.microsoft.com/office/drawing/2014/main" id="{E694A6BF-C2EF-24E0-AD92-191947DA70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sp>
        <p:nvSpPr>
          <p:cNvPr id="6" name="Content Placeholder 2">
            <a:extLst>
              <a:ext uri="{FF2B5EF4-FFF2-40B4-BE49-F238E27FC236}">
                <a16:creationId xmlns:a16="http://schemas.microsoft.com/office/drawing/2014/main" id="{313F24C3-3465-4FA9-E34F-6085F03D646A}"/>
              </a:ext>
            </a:extLst>
          </p:cNvPr>
          <p:cNvSpPr txBox="1">
            <a:spLocks/>
          </p:cNvSpPr>
          <p:nvPr/>
        </p:nvSpPr>
        <p:spPr>
          <a:xfrm>
            <a:off x="838200" y="1730662"/>
            <a:ext cx="4445000" cy="4650376"/>
          </a:xfrm>
          <a:prstGeom prst="rect">
            <a:avLst/>
          </a:prstGeom>
        </p:spPr>
        <p:txBody>
          <a:bodyPr vert="horz" lIns="0" tIns="0" rIns="0" bIns="0" rtlCol="0">
            <a:norm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GB" sz="2800" dirty="0"/>
              <a:t>The science story</a:t>
            </a:r>
          </a:p>
          <a:p>
            <a:pPr lvl="1"/>
            <a:r>
              <a:rPr lang="en-IE" sz="2400" dirty="0">
                <a:solidFill>
                  <a:schemeClr val="bg1"/>
                </a:solidFill>
                <a:highlight>
                  <a:srgbClr val="FF2A2A"/>
                </a:highlight>
              </a:rPr>
              <a:t>Alternative conceptions</a:t>
            </a:r>
            <a:r>
              <a:rPr lang="en-IE" sz="2400" dirty="0">
                <a:solidFill>
                  <a:schemeClr val="bg1"/>
                </a:solidFill>
              </a:rPr>
              <a:t> </a:t>
            </a:r>
            <a:r>
              <a:rPr lang="en-IE" sz="2400" dirty="0"/>
              <a:t>movement </a:t>
            </a:r>
          </a:p>
          <a:p>
            <a:pPr lvl="2"/>
            <a:r>
              <a:rPr lang="en-US" sz="2200" dirty="0"/>
              <a:t>Children are not empty vessels that need to be filled; they bring their own developed ideas to school ….</a:t>
            </a:r>
          </a:p>
          <a:p>
            <a:pPr lvl="2"/>
            <a:r>
              <a:rPr lang="en-IE" sz="2200" dirty="0"/>
              <a:t>Necessitates </a:t>
            </a:r>
            <a:r>
              <a:rPr lang="en-IE" sz="2200" dirty="0">
                <a:solidFill>
                  <a:schemeClr val="bg2"/>
                </a:solidFill>
                <a:highlight>
                  <a:srgbClr val="3B3BFF"/>
                </a:highlight>
              </a:rPr>
              <a:t>social constructivist-based approaches</a:t>
            </a:r>
            <a:r>
              <a:rPr lang="en-IE" sz="2200" dirty="0"/>
              <a:t> such as  </a:t>
            </a:r>
            <a:r>
              <a:rPr lang="en-IE" sz="2200" dirty="0">
                <a:solidFill>
                  <a:schemeClr val="bg2"/>
                </a:solidFill>
                <a:highlight>
                  <a:srgbClr val="3B3BFF"/>
                </a:highlight>
              </a:rPr>
              <a:t>teaching for conceptual change</a:t>
            </a:r>
            <a:r>
              <a:rPr lang="en-IE" sz="2200" dirty="0"/>
              <a:t> </a:t>
            </a:r>
          </a:p>
          <a:p>
            <a:pPr lvl="1"/>
            <a:r>
              <a:rPr lang="en-IE" sz="2400" dirty="0"/>
              <a:t>See the ATEE story!</a:t>
            </a:r>
            <a:endParaRPr lang="en-GB" sz="2400" dirty="0"/>
          </a:p>
        </p:txBody>
      </p:sp>
      <p:pic>
        <p:nvPicPr>
          <p:cNvPr id="3" name="Imagem 2">
            <a:extLst>
              <a:ext uri="{FF2B5EF4-FFF2-40B4-BE49-F238E27FC236}">
                <a16:creationId xmlns:a16="http://schemas.microsoft.com/office/drawing/2014/main" id="{30880474-C07D-60CC-D113-0B25AC202D33}"/>
              </a:ext>
            </a:extLst>
          </p:cNvPr>
          <p:cNvPicPr>
            <a:picLocks noChangeAspect="1"/>
          </p:cNvPicPr>
          <p:nvPr/>
        </p:nvPicPr>
        <p:blipFill>
          <a:blip r:embed="rId4"/>
          <a:stretch>
            <a:fillRect/>
          </a:stretch>
        </p:blipFill>
        <p:spPr>
          <a:xfrm>
            <a:off x="6908802" y="2008405"/>
            <a:ext cx="4259070" cy="4158855"/>
          </a:xfrm>
          <a:prstGeom prst="rect">
            <a:avLst/>
          </a:prstGeom>
        </p:spPr>
      </p:pic>
      <p:cxnSp>
        <p:nvCxnSpPr>
          <p:cNvPr id="5" name="Conexão reta 6">
            <a:extLst>
              <a:ext uri="{FF2B5EF4-FFF2-40B4-BE49-F238E27FC236}">
                <a16:creationId xmlns:a16="http://schemas.microsoft.com/office/drawing/2014/main" id="{824276EA-801D-8B42-96D0-AA78277D2A6C}"/>
              </a:ext>
            </a:extLst>
          </p:cNvPr>
          <p:cNvCxnSpPr>
            <a:cxnSpLocks/>
          </p:cNvCxnSpPr>
          <p:nvPr/>
        </p:nvCxnSpPr>
        <p:spPr>
          <a:xfrm>
            <a:off x="7351776" y="2133600"/>
            <a:ext cx="3600584" cy="3884089"/>
          </a:xfrm>
          <a:prstGeom prst="line">
            <a:avLst/>
          </a:prstGeom>
          <a:ln w="50800">
            <a:solidFill>
              <a:srgbClr val="FF2A2A"/>
            </a:solidFill>
          </a:ln>
        </p:spPr>
        <p:style>
          <a:lnRef idx="1">
            <a:schemeClr val="accent1"/>
          </a:lnRef>
          <a:fillRef idx="0">
            <a:schemeClr val="accent1"/>
          </a:fillRef>
          <a:effectRef idx="0">
            <a:schemeClr val="accent1"/>
          </a:effectRef>
          <a:fontRef idx="minor">
            <a:schemeClr val="tx1"/>
          </a:fontRef>
        </p:style>
      </p:cxnSp>
      <p:cxnSp>
        <p:nvCxnSpPr>
          <p:cNvPr id="7" name="Conexão reta 8">
            <a:extLst>
              <a:ext uri="{FF2B5EF4-FFF2-40B4-BE49-F238E27FC236}">
                <a16:creationId xmlns:a16="http://schemas.microsoft.com/office/drawing/2014/main" id="{549B954E-8311-D553-D9B2-C0D9389D117F}"/>
              </a:ext>
            </a:extLst>
          </p:cNvPr>
          <p:cNvCxnSpPr>
            <a:cxnSpLocks/>
          </p:cNvCxnSpPr>
          <p:nvPr/>
        </p:nvCxnSpPr>
        <p:spPr>
          <a:xfrm flipH="1">
            <a:off x="7131375" y="2121408"/>
            <a:ext cx="3426897" cy="3928834"/>
          </a:xfrm>
          <a:prstGeom prst="line">
            <a:avLst/>
          </a:prstGeom>
          <a:ln w="50800">
            <a:solidFill>
              <a:srgbClr val="FF2A2A"/>
            </a:solidFill>
          </a:ln>
        </p:spPr>
        <p:style>
          <a:lnRef idx="1">
            <a:schemeClr val="accent1"/>
          </a:lnRef>
          <a:fillRef idx="0">
            <a:schemeClr val="accent1"/>
          </a:fillRef>
          <a:effectRef idx="0">
            <a:schemeClr val="accent1"/>
          </a:effectRef>
          <a:fontRef idx="minor">
            <a:schemeClr val="tx1"/>
          </a:fontRef>
        </p:style>
      </p:cxnSp>
      <p:pic>
        <p:nvPicPr>
          <p:cNvPr id="10" name="Picture 9" descr="A ball with a blue string&#10;&#10;AI-generated content may be incorrect.">
            <a:extLst>
              <a:ext uri="{FF2B5EF4-FFF2-40B4-BE49-F238E27FC236}">
                <a16:creationId xmlns:a16="http://schemas.microsoft.com/office/drawing/2014/main" id="{7508B1DB-9131-237F-18D1-6BF9872DA1D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5060627" y="1707417"/>
            <a:ext cx="1583067" cy="1222732"/>
          </a:xfrm>
          <a:prstGeom prst="rect">
            <a:avLst/>
          </a:prstGeom>
        </p:spPr>
      </p:pic>
    </p:spTree>
    <p:extLst>
      <p:ext uri="{BB962C8B-B14F-4D97-AF65-F5344CB8AC3E}">
        <p14:creationId xmlns:p14="http://schemas.microsoft.com/office/powerpoint/2010/main" val="173296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29175-29B6-9D8B-6DAC-0E44E4A4C0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4F749-72B1-8023-77D9-B860931A3875}"/>
              </a:ext>
            </a:extLst>
          </p:cNvPr>
          <p:cNvSpPr>
            <a:spLocks noGrp="1"/>
          </p:cNvSpPr>
          <p:nvPr>
            <p:ph type="title"/>
          </p:nvPr>
        </p:nvSpPr>
        <p:spPr>
          <a:xfrm>
            <a:off x="487680" y="365125"/>
            <a:ext cx="10866120" cy="697193"/>
          </a:xfrm>
        </p:spPr>
        <p:txBody>
          <a:bodyPr/>
          <a:lstStyle/>
          <a:p>
            <a:r>
              <a:rPr lang="en-US" sz="3200" dirty="0"/>
              <a:t>The middle years (1980s-2000s) (cont.)</a:t>
            </a:r>
            <a:endParaRPr lang="en-IE" sz="3200" b="1" dirty="0">
              <a:latin typeface="+mn-lt"/>
            </a:endParaRPr>
          </a:p>
        </p:txBody>
      </p:sp>
      <p:sp>
        <p:nvSpPr>
          <p:cNvPr id="3" name="Content Placeholder 2">
            <a:extLst>
              <a:ext uri="{FF2B5EF4-FFF2-40B4-BE49-F238E27FC236}">
                <a16:creationId xmlns:a16="http://schemas.microsoft.com/office/drawing/2014/main" id="{F5C21F70-BB06-D0F7-671C-EF2AB51115A7}"/>
              </a:ext>
            </a:extLst>
          </p:cNvPr>
          <p:cNvSpPr>
            <a:spLocks noGrp="1"/>
          </p:cNvSpPr>
          <p:nvPr>
            <p:ph idx="1"/>
          </p:nvPr>
        </p:nvSpPr>
        <p:spPr>
          <a:xfrm>
            <a:off x="487680" y="1567543"/>
            <a:ext cx="5021298" cy="4921098"/>
          </a:xfrm>
        </p:spPr>
        <p:txBody>
          <a:bodyPr>
            <a:normAutofit/>
          </a:bodyPr>
          <a:lstStyle/>
          <a:p>
            <a:pPr>
              <a:spcBef>
                <a:spcPts val="1800"/>
              </a:spcBef>
            </a:pPr>
            <a:r>
              <a:rPr lang="en-GB" sz="2800" dirty="0"/>
              <a:t>The ATEE story</a:t>
            </a:r>
          </a:p>
          <a:p>
            <a:pPr lvl="1"/>
            <a:r>
              <a:rPr lang="en-GB" sz="2400" dirty="0"/>
              <a:t>1980s: emergence of “Working Group” </a:t>
            </a:r>
            <a:r>
              <a:rPr lang="en-GB" sz="2400" b="1" dirty="0"/>
              <a:t>The Training of Science Teachers</a:t>
            </a:r>
            <a:endParaRPr lang="en-GB" sz="2400" dirty="0"/>
          </a:p>
          <a:p>
            <a:pPr lvl="2"/>
            <a:r>
              <a:rPr lang="en-GB" sz="2200" dirty="0"/>
              <a:t>Led by Fred Brinkman</a:t>
            </a:r>
          </a:p>
          <a:p>
            <a:pPr lvl="2"/>
            <a:r>
              <a:rPr lang="en-GB" sz="2200" dirty="0"/>
              <a:t>later, Onno de Jong</a:t>
            </a:r>
          </a:p>
          <a:p>
            <a:pPr lvl="1">
              <a:lnSpc>
                <a:spcPct val="120000"/>
              </a:lnSpc>
            </a:pPr>
            <a:r>
              <a:rPr lang="en-GB" sz="2400" dirty="0"/>
              <a:t>Many interests</a:t>
            </a:r>
          </a:p>
          <a:p>
            <a:pPr lvl="2">
              <a:lnSpc>
                <a:spcPct val="120000"/>
              </a:lnSpc>
            </a:pPr>
            <a:r>
              <a:rPr lang="en-GB" sz="2200" dirty="0"/>
              <a:t>Focus notably on </a:t>
            </a:r>
            <a:r>
              <a:rPr lang="en-GB" sz="2200" dirty="0">
                <a:solidFill>
                  <a:schemeClr val="bg1"/>
                </a:solidFill>
                <a:highlight>
                  <a:srgbClr val="3B3BFF"/>
                </a:highlight>
              </a:rPr>
              <a:t>“Teacher thinking and conceptual change” </a:t>
            </a:r>
          </a:p>
          <a:p>
            <a:pPr lvl="2"/>
            <a:r>
              <a:rPr lang="en-GB" sz="2200" dirty="0"/>
              <a:t>The group’s first project</a:t>
            </a:r>
          </a:p>
        </p:txBody>
      </p:sp>
      <p:pic>
        <p:nvPicPr>
          <p:cNvPr id="4" name="Picture 3" descr="A black and white logo&#10;&#10;AI-generated content may be incorrect.">
            <a:extLst>
              <a:ext uri="{FF2B5EF4-FFF2-40B4-BE49-F238E27FC236}">
                <a16:creationId xmlns:a16="http://schemas.microsoft.com/office/drawing/2014/main" id="{544E7367-3D9D-3031-F89A-83D7E73D0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sp>
        <p:nvSpPr>
          <p:cNvPr id="7" name="Content Placeholder 2">
            <a:extLst>
              <a:ext uri="{FF2B5EF4-FFF2-40B4-BE49-F238E27FC236}">
                <a16:creationId xmlns:a16="http://schemas.microsoft.com/office/drawing/2014/main" id="{7BF86557-B00C-0722-C475-B5AD63E8E1DF}"/>
              </a:ext>
            </a:extLst>
          </p:cNvPr>
          <p:cNvSpPr txBox="1">
            <a:spLocks/>
          </p:cNvSpPr>
          <p:nvPr/>
        </p:nvSpPr>
        <p:spPr>
          <a:xfrm>
            <a:off x="5976753" y="1472626"/>
            <a:ext cx="4255636" cy="4512134"/>
          </a:xfrm>
          <a:prstGeom prst="rect">
            <a:avLst/>
          </a:prstGeom>
        </p:spPr>
        <p:txBody>
          <a:bodyPr vert="horz" lIns="0" tIns="0" rIns="0" bIns="0" rtlCol="0">
            <a:normAutofit lnSpcReduction="10000"/>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sz="2400" dirty="0"/>
              <a:t>1990s, joined by mathematics educators</a:t>
            </a:r>
          </a:p>
          <a:p>
            <a:pPr lvl="2">
              <a:lnSpc>
                <a:spcPct val="110000"/>
              </a:lnSpc>
            </a:pPr>
            <a:r>
              <a:rPr lang="en-GB" sz="2200" dirty="0"/>
              <a:t>Led by Sarah (Sally) Berenson, they started the </a:t>
            </a:r>
            <a:r>
              <a:rPr lang="en-GB" sz="2200" dirty="0">
                <a:solidFill>
                  <a:schemeClr val="bg1"/>
                </a:solidFill>
                <a:highlight>
                  <a:srgbClr val="3B3BFF"/>
                </a:highlight>
              </a:rPr>
              <a:t>“Lesson preparation method”</a:t>
            </a:r>
            <a:r>
              <a:rPr lang="en-GB" sz="2200" dirty="0"/>
              <a:t> on preservice teachers’ use of </a:t>
            </a:r>
            <a:r>
              <a:rPr lang="en-GB" sz="2200" dirty="0">
                <a:solidFill>
                  <a:schemeClr val="bg1"/>
                </a:solidFill>
                <a:highlight>
                  <a:srgbClr val="3B3BFF"/>
                </a:highlight>
              </a:rPr>
              <a:t>concepts / procedures</a:t>
            </a:r>
          </a:p>
          <a:p>
            <a:pPr lvl="1"/>
            <a:r>
              <a:rPr lang="en-GB" sz="2400" dirty="0"/>
              <a:t>Name changed </a:t>
            </a:r>
          </a:p>
          <a:p>
            <a:pPr lvl="2">
              <a:lnSpc>
                <a:spcPct val="110000"/>
              </a:lnSpc>
            </a:pPr>
            <a:r>
              <a:rPr lang="en-GB" sz="2200" b="1" dirty="0"/>
              <a:t>The Training of Science and Mathematics Teachers</a:t>
            </a:r>
            <a:r>
              <a:rPr lang="en-GB" sz="2200" dirty="0"/>
              <a:t>; later, </a:t>
            </a:r>
            <a:r>
              <a:rPr lang="en-GB" sz="2200" b="1" dirty="0"/>
              <a:t>Science and Mathematics Education</a:t>
            </a:r>
          </a:p>
        </p:txBody>
      </p:sp>
      <p:pic>
        <p:nvPicPr>
          <p:cNvPr id="2050" name="Picture 2" descr="Picture">
            <a:extLst>
              <a:ext uri="{FF2B5EF4-FFF2-40B4-BE49-F238E27FC236}">
                <a16:creationId xmlns:a16="http://schemas.microsoft.com/office/drawing/2014/main" id="{95E58749-788D-FA48-39CD-48C239F2D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656" y="2218835"/>
            <a:ext cx="1069483" cy="15098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a:extLst>
              <a:ext uri="{FF2B5EF4-FFF2-40B4-BE49-F238E27FC236}">
                <a16:creationId xmlns:a16="http://schemas.microsoft.com/office/drawing/2014/main" id="{74C9B81D-6ACF-A5DE-46DA-281CA7729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626" y="3760272"/>
            <a:ext cx="589644" cy="806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in a purple shirt&#10;&#10;AI-generated content may be incorrect.">
            <a:extLst>
              <a:ext uri="{FF2B5EF4-FFF2-40B4-BE49-F238E27FC236}">
                <a16:creationId xmlns:a16="http://schemas.microsoft.com/office/drawing/2014/main" id="{302EF485-6A75-391C-1BCC-4FDB555D48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549" y="2866543"/>
            <a:ext cx="1113535" cy="1241528"/>
          </a:xfrm>
          <a:prstGeom prst="rect">
            <a:avLst/>
          </a:prstGeom>
        </p:spPr>
      </p:pic>
      <p:sp>
        <p:nvSpPr>
          <p:cNvPr id="5" name="Explosion: 8 Points 4">
            <a:extLst>
              <a:ext uri="{FF2B5EF4-FFF2-40B4-BE49-F238E27FC236}">
                <a16:creationId xmlns:a16="http://schemas.microsoft.com/office/drawing/2014/main" id="{086AE1D7-385B-FF2A-0C25-3754EDF2D216}"/>
              </a:ext>
            </a:extLst>
          </p:cNvPr>
          <p:cNvSpPr/>
          <p:nvPr/>
        </p:nvSpPr>
        <p:spPr>
          <a:xfrm>
            <a:off x="9685866" y="4695092"/>
            <a:ext cx="2460978" cy="1672822"/>
          </a:xfrm>
          <a:prstGeom prst="irregularSeal1">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i="1" dirty="0">
                <a:highlight>
                  <a:srgbClr val="3B3BFF"/>
                </a:highlight>
              </a:rPr>
              <a:t>Construct-</a:t>
            </a:r>
            <a:r>
              <a:rPr lang="en-GB" sz="2200" i="1" dirty="0" err="1">
                <a:highlight>
                  <a:srgbClr val="3B3BFF"/>
                </a:highlight>
              </a:rPr>
              <a:t>ivist</a:t>
            </a:r>
            <a:endParaRPr lang="en-IE" sz="2200" dirty="0">
              <a:highlight>
                <a:srgbClr val="3B3BFF"/>
              </a:highlight>
            </a:endParaRPr>
          </a:p>
        </p:txBody>
      </p:sp>
    </p:spTree>
    <p:extLst>
      <p:ext uri="{BB962C8B-B14F-4D97-AF65-F5344CB8AC3E}">
        <p14:creationId xmlns:p14="http://schemas.microsoft.com/office/powerpoint/2010/main" val="182429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0371B-4317-0B51-E072-AB8524DF7E2B}"/>
            </a:ext>
          </a:extLst>
        </p:cNvPr>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FB2B50F8-D881-AB3E-92E0-56CEA2C6CF12}"/>
              </a:ext>
            </a:extLst>
          </p:cNvPr>
          <p:cNvSpPr>
            <a:spLocks noGrp="1"/>
          </p:cNvSpPr>
          <p:nvPr>
            <p:ph idx="1"/>
          </p:nvPr>
        </p:nvSpPr>
        <p:spPr>
          <a:xfrm>
            <a:off x="7370994" y="2791207"/>
            <a:ext cx="4616560" cy="3177574"/>
          </a:xfrm>
        </p:spPr>
        <p:txBody>
          <a:bodyPr>
            <a:normAutofit fontScale="92500" lnSpcReduction="10000"/>
          </a:bodyPr>
          <a:lstStyle/>
          <a:p>
            <a:pPr>
              <a:spcBef>
                <a:spcPts val="1800"/>
              </a:spcBef>
            </a:pPr>
            <a:r>
              <a:rPr lang="en-GB" sz="2800" dirty="0"/>
              <a:t>ATEE maintains </a:t>
            </a:r>
            <a:r>
              <a:rPr lang="en-GB" sz="2800" i="1" dirty="0"/>
              <a:t>balance</a:t>
            </a:r>
            <a:r>
              <a:rPr lang="en-GB" sz="2800" dirty="0"/>
              <a:t>!</a:t>
            </a:r>
          </a:p>
          <a:p>
            <a:pPr lvl="1"/>
            <a:r>
              <a:rPr lang="en-GB" sz="2400" dirty="0"/>
              <a:t>Yes, (some?) discussion of these trends…</a:t>
            </a:r>
          </a:p>
          <a:p>
            <a:pPr lvl="1"/>
            <a:r>
              <a:rPr lang="en-GB" sz="2400" dirty="0"/>
              <a:t>… but also e.g. Gert Biesta’s keynote (Warsaw, 2021)</a:t>
            </a:r>
          </a:p>
          <a:p>
            <a:pPr lvl="2"/>
            <a:r>
              <a:rPr lang="en-GB" sz="2400" dirty="0">
                <a:solidFill>
                  <a:schemeClr val="bg1"/>
                </a:solidFill>
                <a:highlight>
                  <a:srgbClr val="3B3BFF"/>
                </a:highlight>
              </a:rPr>
              <a:t>Teacher agency</a:t>
            </a:r>
          </a:p>
          <a:p>
            <a:pPr lvl="2"/>
            <a:r>
              <a:rPr lang="en-GB" sz="2400" dirty="0">
                <a:solidFill>
                  <a:schemeClr val="bg1"/>
                </a:solidFill>
                <a:highlight>
                  <a:srgbClr val="FF2929"/>
                </a:highlight>
              </a:rPr>
              <a:t>Measure what we value</a:t>
            </a:r>
            <a:r>
              <a:rPr lang="en-GB" sz="2400" dirty="0"/>
              <a:t>, don’t value only what we measure</a:t>
            </a:r>
          </a:p>
          <a:p>
            <a:pPr lvl="1"/>
            <a:endParaRPr lang="en-GB" sz="2200" dirty="0"/>
          </a:p>
        </p:txBody>
      </p:sp>
      <p:pic>
        <p:nvPicPr>
          <p:cNvPr id="7" name="Picture 6" descr="A black and white logo&#10;&#10;AI-generated content may be incorrect.">
            <a:extLst>
              <a:ext uri="{FF2B5EF4-FFF2-40B4-BE49-F238E27FC236}">
                <a16:creationId xmlns:a16="http://schemas.microsoft.com/office/drawing/2014/main" id="{E6952B80-34F8-18D7-EFBD-F0B2EBCE64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2557" y="257476"/>
            <a:ext cx="2982901" cy="994300"/>
          </a:xfrm>
          <a:prstGeom prst="rect">
            <a:avLst/>
          </a:prstGeom>
        </p:spPr>
      </p:pic>
      <p:sp>
        <p:nvSpPr>
          <p:cNvPr id="10" name="Content Placeholder 2">
            <a:extLst>
              <a:ext uri="{FF2B5EF4-FFF2-40B4-BE49-F238E27FC236}">
                <a16:creationId xmlns:a16="http://schemas.microsoft.com/office/drawing/2014/main" id="{FE4F52D5-FE18-D242-477B-EE5769AD43B4}"/>
              </a:ext>
            </a:extLst>
          </p:cNvPr>
          <p:cNvSpPr txBox="1">
            <a:spLocks/>
          </p:cNvSpPr>
          <p:nvPr/>
        </p:nvSpPr>
        <p:spPr>
          <a:xfrm>
            <a:off x="698171" y="1535856"/>
            <a:ext cx="5121861" cy="1329163"/>
          </a:xfrm>
          <a:prstGeom prst="rect">
            <a:avLst/>
          </a:prstGeom>
        </p:spPr>
        <p:txBody>
          <a:bodyPr vert="horz" lIns="0" tIns="0" rIns="0" bIns="0" rtlCol="0">
            <a:norm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GB" sz="2800" dirty="0"/>
              <a:t>Prominent trends in education</a:t>
            </a:r>
          </a:p>
        </p:txBody>
      </p:sp>
      <p:pic>
        <p:nvPicPr>
          <p:cNvPr id="3" name="Picture 4" descr="horse race.jpg                                                 00000183Short.backup 1                 AB89E6CB:">
            <a:extLst>
              <a:ext uri="{FF2B5EF4-FFF2-40B4-BE49-F238E27FC236}">
                <a16:creationId xmlns:a16="http://schemas.microsoft.com/office/drawing/2014/main" id="{CCD66D1D-CF86-54F7-D758-AFD7527F6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059" y="4715686"/>
            <a:ext cx="1970065" cy="140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xplosion: 8 Points 3">
            <a:extLst>
              <a:ext uri="{FF2B5EF4-FFF2-40B4-BE49-F238E27FC236}">
                <a16:creationId xmlns:a16="http://schemas.microsoft.com/office/drawing/2014/main" id="{7A956768-CB67-1AF0-5BE5-4B17D903E2F9}"/>
              </a:ext>
            </a:extLst>
          </p:cNvPr>
          <p:cNvSpPr/>
          <p:nvPr/>
        </p:nvSpPr>
        <p:spPr>
          <a:xfrm>
            <a:off x="741176" y="2038137"/>
            <a:ext cx="3398500" cy="1506140"/>
          </a:xfrm>
          <a:prstGeom prst="irregularSeal1">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dirty="0">
                <a:solidFill>
                  <a:schemeClr val="tx1"/>
                </a:solidFill>
              </a:rPr>
              <a:t>Accountability!</a:t>
            </a:r>
          </a:p>
        </p:txBody>
      </p:sp>
      <p:sp>
        <p:nvSpPr>
          <p:cNvPr id="5" name="Explosion: 8 Points 4">
            <a:extLst>
              <a:ext uri="{FF2B5EF4-FFF2-40B4-BE49-F238E27FC236}">
                <a16:creationId xmlns:a16="http://schemas.microsoft.com/office/drawing/2014/main" id="{A0453408-7A16-127C-CA15-F9AE31BFB96C}"/>
              </a:ext>
            </a:extLst>
          </p:cNvPr>
          <p:cNvSpPr/>
          <p:nvPr/>
        </p:nvSpPr>
        <p:spPr>
          <a:xfrm>
            <a:off x="978371" y="3892726"/>
            <a:ext cx="3398499" cy="1645920"/>
          </a:xfrm>
          <a:prstGeom prst="irregularSeal1">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dirty="0">
                <a:solidFill>
                  <a:schemeClr val="tx1"/>
                </a:solidFill>
              </a:rPr>
              <a:t>Performativity!</a:t>
            </a:r>
          </a:p>
        </p:txBody>
      </p:sp>
      <p:sp>
        <p:nvSpPr>
          <p:cNvPr id="6" name="Explosion: 8 Points 5">
            <a:extLst>
              <a:ext uri="{FF2B5EF4-FFF2-40B4-BE49-F238E27FC236}">
                <a16:creationId xmlns:a16="http://schemas.microsoft.com/office/drawing/2014/main" id="{E5621A62-5703-E67E-63EB-E65AB5739F30}"/>
              </a:ext>
            </a:extLst>
          </p:cNvPr>
          <p:cNvSpPr/>
          <p:nvPr/>
        </p:nvSpPr>
        <p:spPr>
          <a:xfrm>
            <a:off x="3596902" y="2895542"/>
            <a:ext cx="2863085" cy="1645920"/>
          </a:xfrm>
          <a:prstGeom prst="irregularSeal1">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dirty="0">
                <a:solidFill>
                  <a:schemeClr val="tx1"/>
                </a:solidFill>
              </a:rPr>
              <a:t>Measurable outcomes!</a:t>
            </a:r>
          </a:p>
        </p:txBody>
      </p:sp>
      <p:sp>
        <p:nvSpPr>
          <p:cNvPr id="11" name="Title 1">
            <a:extLst>
              <a:ext uri="{FF2B5EF4-FFF2-40B4-BE49-F238E27FC236}">
                <a16:creationId xmlns:a16="http://schemas.microsoft.com/office/drawing/2014/main" id="{E7E75D7F-34F3-FF32-3F74-3F8CE13FDC02}"/>
              </a:ext>
            </a:extLst>
          </p:cNvPr>
          <p:cNvSpPr txBox="1">
            <a:spLocks/>
          </p:cNvSpPr>
          <p:nvPr/>
        </p:nvSpPr>
        <p:spPr>
          <a:xfrm>
            <a:off x="676831" y="279885"/>
            <a:ext cx="8255726" cy="986789"/>
          </a:xfrm>
          <a:prstGeom prst="rect">
            <a:avLst/>
          </a:prstGeom>
        </p:spPr>
        <p:txBody>
          <a:bodyPr vert="horz" lIns="0" tIns="0" rIns="0" bIns="0" rtlCol="0" anchor="b" anchorCtr="0">
            <a:noAutofit/>
          </a:bodyPr>
          <a:lstStyle>
            <a:lvl1pPr algn="l" defTabSz="914400" rtl="0" eaLnBrk="1" latinLnBrk="0" hangingPunct="1">
              <a:spcBef>
                <a:spcPct val="0"/>
              </a:spcBef>
              <a:buNone/>
              <a:defRPr sz="2600" b="1" kern="1200">
                <a:solidFill>
                  <a:schemeClr val="tx1"/>
                </a:solidFill>
                <a:latin typeface="+mj-lt"/>
                <a:ea typeface="+mj-ea"/>
                <a:cs typeface="+mj-cs"/>
              </a:defRPr>
            </a:lvl1pPr>
          </a:lstStyle>
          <a:p>
            <a:r>
              <a:rPr lang="en-IE" sz="3600" dirty="0">
                <a:latin typeface="+mn-lt"/>
              </a:rPr>
              <a:t>5. </a:t>
            </a:r>
            <a:r>
              <a:rPr lang="en-US" sz="3600" dirty="0"/>
              <a:t>The new century: Influence of the international studies</a:t>
            </a:r>
            <a:endParaRPr lang="en-IE" sz="3600" dirty="0">
              <a:latin typeface="+mn-lt"/>
            </a:endParaRPr>
          </a:p>
        </p:txBody>
      </p:sp>
      <p:sp>
        <p:nvSpPr>
          <p:cNvPr id="12" name="Thought Bubble: Cloud 11">
            <a:extLst>
              <a:ext uri="{FF2B5EF4-FFF2-40B4-BE49-F238E27FC236}">
                <a16:creationId xmlns:a16="http://schemas.microsoft.com/office/drawing/2014/main" id="{89430A24-7514-3E94-F9C0-AA2427ADDB34}"/>
              </a:ext>
            </a:extLst>
          </p:cNvPr>
          <p:cNvSpPr/>
          <p:nvPr/>
        </p:nvSpPr>
        <p:spPr>
          <a:xfrm>
            <a:off x="6897512" y="1673338"/>
            <a:ext cx="3183466" cy="823522"/>
          </a:xfrm>
          <a:prstGeom prst="cloudCallout">
            <a:avLst>
              <a:gd name="adj1" fmla="val -87277"/>
              <a:gd name="adj2" fmla="val 89249"/>
            </a:avLst>
          </a:prstGeom>
          <a:solidFill>
            <a:srgbClr val="FF29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My biases show</a:t>
            </a:r>
            <a:endParaRPr lang="en-IE" sz="2200" dirty="0">
              <a:solidFill>
                <a:schemeClr val="bg1"/>
              </a:solidFill>
            </a:endParaRPr>
          </a:p>
        </p:txBody>
      </p:sp>
    </p:spTree>
    <p:extLst>
      <p:ext uri="{BB962C8B-B14F-4D97-AF65-F5344CB8AC3E}">
        <p14:creationId xmlns:p14="http://schemas.microsoft.com/office/powerpoint/2010/main" val="360731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0" grpId="0" uiExpand="1" build="p"/>
      <p:bldP spid="4" grpId="0" animBg="1"/>
      <p:bldP spid="5" grpId="0" animBg="1"/>
      <p:bldP spid="6"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logo&#10;&#10;AI-generated content may be incorrect.">
            <a:extLst>
              <a:ext uri="{FF2B5EF4-FFF2-40B4-BE49-F238E27FC236}">
                <a16:creationId xmlns:a16="http://schemas.microsoft.com/office/drawing/2014/main" id="{DD7B1555-E452-95AE-FB4C-5E790729A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2557" y="257476"/>
            <a:ext cx="2982901" cy="994300"/>
          </a:xfrm>
          <a:prstGeom prst="rect">
            <a:avLst/>
          </a:prstGeom>
        </p:spPr>
      </p:pic>
      <p:sp>
        <p:nvSpPr>
          <p:cNvPr id="10" name="Content Placeholder 2">
            <a:extLst>
              <a:ext uri="{FF2B5EF4-FFF2-40B4-BE49-F238E27FC236}">
                <a16:creationId xmlns:a16="http://schemas.microsoft.com/office/drawing/2014/main" id="{D7AC3962-C88F-D054-1053-5ACA28F02904}"/>
              </a:ext>
            </a:extLst>
          </p:cNvPr>
          <p:cNvSpPr txBox="1">
            <a:spLocks/>
          </p:cNvSpPr>
          <p:nvPr/>
        </p:nvSpPr>
        <p:spPr>
          <a:xfrm>
            <a:off x="838199" y="1567544"/>
            <a:ext cx="10815531" cy="1861456"/>
          </a:xfrm>
          <a:prstGeom prst="rect">
            <a:avLst/>
          </a:prstGeom>
        </p:spPr>
        <p:txBody>
          <a:bodyPr vert="horz" lIns="0" tIns="0" rIns="0" bIns="0" rtlCol="0">
            <a:norm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GB" sz="2800" dirty="0"/>
              <a:t>International large-scale studies (ILSAs)</a:t>
            </a:r>
          </a:p>
          <a:p>
            <a:pPr lvl="1"/>
            <a:r>
              <a:rPr lang="en-GB" sz="2400" dirty="0"/>
              <a:t>From 1960s (mathematics) and 1970s (science); occasional, not always influential</a:t>
            </a:r>
          </a:p>
          <a:p>
            <a:pPr lvl="1"/>
            <a:r>
              <a:rPr lang="en-GB" sz="2400" dirty="0"/>
              <a:t>From 2000, regular; aimed at informing / affecting </a:t>
            </a:r>
            <a:r>
              <a:rPr lang="en-GB" sz="2400" b="1" dirty="0"/>
              <a:t>policy</a:t>
            </a:r>
          </a:p>
        </p:txBody>
      </p:sp>
      <p:sp>
        <p:nvSpPr>
          <p:cNvPr id="11" name="TextBox 10">
            <a:extLst>
              <a:ext uri="{FF2B5EF4-FFF2-40B4-BE49-F238E27FC236}">
                <a16:creationId xmlns:a16="http://schemas.microsoft.com/office/drawing/2014/main" id="{8A8408EE-E4F0-1AE1-39AD-28F4B60EF7E3}"/>
              </a:ext>
            </a:extLst>
          </p:cNvPr>
          <p:cNvSpPr txBox="1"/>
          <p:nvPr/>
        </p:nvSpPr>
        <p:spPr>
          <a:xfrm>
            <a:off x="1112102" y="3319820"/>
            <a:ext cx="4732116" cy="1446550"/>
          </a:xfrm>
          <a:prstGeom prst="rect">
            <a:avLst/>
          </a:prstGeom>
          <a:noFill/>
          <a:ln>
            <a:solidFill>
              <a:schemeClr val="tx1"/>
            </a:solidFill>
          </a:ln>
        </p:spPr>
        <p:txBody>
          <a:bodyPr wrap="square" rtlCol="0">
            <a:spAutoFit/>
          </a:bodyPr>
          <a:lstStyle/>
          <a:p>
            <a:r>
              <a:rPr lang="en-GB" sz="2200" b="1" dirty="0"/>
              <a:t>TIMSS</a:t>
            </a:r>
            <a:r>
              <a:rPr lang="en-GB" sz="2200" dirty="0"/>
              <a:t> (Trends in International Mathematics and Science Study)</a:t>
            </a:r>
          </a:p>
          <a:p>
            <a:pPr marL="342900" indent="-342900">
              <a:buFontTx/>
              <a:buChar char="-"/>
            </a:pPr>
            <a:r>
              <a:rPr lang="en-GB" sz="2200" dirty="0">
                <a:highlight>
                  <a:srgbClr val="FFFF00"/>
                </a:highlight>
              </a:rPr>
              <a:t>Curriculum based</a:t>
            </a:r>
            <a:r>
              <a:rPr lang="en-GB" sz="2200" dirty="0"/>
              <a:t>: tests designed to test common curricular material</a:t>
            </a:r>
            <a:endParaRPr lang="en-IE" sz="2200" dirty="0"/>
          </a:p>
        </p:txBody>
      </p:sp>
      <p:sp>
        <p:nvSpPr>
          <p:cNvPr id="12" name="TextBox 11">
            <a:extLst>
              <a:ext uri="{FF2B5EF4-FFF2-40B4-BE49-F238E27FC236}">
                <a16:creationId xmlns:a16="http://schemas.microsoft.com/office/drawing/2014/main" id="{A325D41D-5829-87FC-C259-53231CF4D1CF}"/>
              </a:ext>
            </a:extLst>
          </p:cNvPr>
          <p:cNvSpPr txBox="1"/>
          <p:nvPr/>
        </p:nvSpPr>
        <p:spPr>
          <a:xfrm>
            <a:off x="6347784" y="3319820"/>
            <a:ext cx="5114034" cy="1446550"/>
          </a:xfrm>
          <a:prstGeom prst="rect">
            <a:avLst/>
          </a:prstGeom>
          <a:noFill/>
          <a:ln>
            <a:solidFill>
              <a:schemeClr val="tx1"/>
            </a:solidFill>
          </a:ln>
        </p:spPr>
        <p:txBody>
          <a:bodyPr wrap="square" rtlCol="0">
            <a:spAutoFit/>
          </a:bodyPr>
          <a:lstStyle/>
          <a:p>
            <a:r>
              <a:rPr lang="en-GB" sz="2200" b="1" dirty="0"/>
              <a:t>PISA</a:t>
            </a:r>
            <a:r>
              <a:rPr lang="en-GB" sz="2200" dirty="0"/>
              <a:t> (Programme for International Student </a:t>
            </a:r>
            <a:r>
              <a:rPr lang="en-GB" sz="2200" dirty="0">
                <a:highlight>
                  <a:srgbClr val="FFFF00"/>
                </a:highlight>
              </a:rPr>
              <a:t>Assessment</a:t>
            </a:r>
            <a:r>
              <a:rPr lang="en-GB" sz="2200" dirty="0"/>
              <a:t>)</a:t>
            </a:r>
          </a:p>
          <a:p>
            <a:pPr marL="342900" indent="-342900">
              <a:buFontTx/>
              <a:buChar char="-"/>
            </a:pPr>
            <a:r>
              <a:rPr lang="en-GB" sz="2200" dirty="0">
                <a:solidFill>
                  <a:schemeClr val="bg1"/>
                </a:solidFill>
                <a:highlight>
                  <a:srgbClr val="FF2A2A"/>
                </a:highlight>
              </a:rPr>
              <a:t>Ideologically based</a:t>
            </a:r>
            <a:r>
              <a:rPr lang="en-GB" sz="2200" dirty="0"/>
              <a:t>: RME and SATIS / STS; preparation for (economic) life</a:t>
            </a:r>
            <a:endParaRPr lang="en-IE" sz="2200" dirty="0"/>
          </a:p>
        </p:txBody>
      </p:sp>
      <p:sp>
        <p:nvSpPr>
          <p:cNvPr id="6" name="Title 5">
            <a:extLst>
              <a:ext uri="{FF2B5EF4-FFF2-40B4-BE49-F238E27FC236}">
                <a16:creationId xmlns:a16="http://schemas.microsoft.com/office/drawing/2014/main" id="{7BDF630A-F49D-B6DA-29F5-2DD2F4BEA510}"/>
              </a:ext>
            </a:extLst>
          </p:cNvPr>
          <p:cNvSpPr>
            <a:spLocks noGrp="1"/>
          </p:cNvSpPr>
          <p:nvPr>
            <p:ph type="title"/>
          </p:nvPr>
        </p:nvSpPr>
        <p:spPr>
          <a:xfrm>
            <a:off x="838199" y="257476"/>
            <a:ext cx="7950709" cy="994299"/>
          </a:xfrm>
        </p:spPr>
        <p:txBody>
          <a:bodyPr/>
          <a:lstStyle/>
          <a:p>
            <a:r>
              <a:rPr lang="en-US" sz="3200" dirty="0"/>
              <a:t>The new century: Influence of the inter-national studies (cont.)</a:t>
            </a:r>
            <a:endParaRPr lang="en-IE" sz="3200" dirty="0"/>
          </a:p>
        </p:txBody>
      </p:sp>
      <p:sp>
        <p:nvSpPr>
          <p:cNvPr id="8" name="TextBox 7">
            <a:extLst>
              <a:ext uri="{FF2B5EF4-FFF2-40B4-BE49-F238E27FC236}">
                <a16:creationId xmlns:a16="http://schemas.microsoft.com/office/drawing/2014/main" id="{4561BE77-A34D-4396-1C4D-FD620E6DBDEF}"/>
              </a:ext>
            </a:extLst>
          </p:cNvPr>
          <p:cNvSpPr txBox="1"/>
          <p:nvPr/>
        </p:nvSpPr>
        <p:spPr>
          <a:xfrm>
            <a:off x="2092637" y="5019114"/>
            <a:ext cx="8006726" cy="769441"/>
          </a:xfrm>
          <a:prstGeom prst="rect">
            <a:avLst/>
          </a:prstGeom>
          <a:noFill/>
          <a:ln>
            <a:solidFill>
              <a:schemeClr val="tx1"/>
            </a:solidFill>
          </a:ln>
        </p:spPr>
        <p:txBody>
          <a:bodyPr wrap="square" rtlCol="0">
            <a:spAutoFit/>
          </a:bodyPr>
          <a:lstStyle/>
          <a:p>
            <a:r>
              <a:rPr lang="en-GB" sz="2200" b="1" dirty="0"/>
              <a:t>TEDS-M (Teacher Education and Development Study – Mathematics </a:t>
            </a:r>
          </a:p>
          <a:p>
            <a:r>
              <a:rPr lang="en-GB" sz="2200" b="1" dirty="0"/>
              <a:t>-    </a:t>
            </a:r>
            <a:r>
              <a:rPr lang="en-GB" sz="2200" dirty="0">
                <a:solidFill>
                  <a:schemeClr val="bg2"/>
                </a:solidFill>
                <a:highlight>
                  <a:srgbClr val="3B3BFF"/>
                </a:highlight>
              </a:rPr>
              <a:t>Teacher preparation</a:t>
            </a:r>
            <a:r>
              <a:rPr lang="en-GB" sz="2200" dirty="0">
                <a:solidFill>
                  <a:schemeClr val="bg2"/>
                </a:solidFill>
              </a:rPr>
              <a:t> </a:t>
            </a:r>
            <a:r>
              <a:rPr lang="en-GB" sz="2200" dirty="0"/>
              <a:t>– interesting but small numbers involved</a:t>
            </a:r>
            <a:endParaRPr lang="en-IE" sz="2200" dirty="0"/>
          </a:p>
        </p:txBody>
      </p:sp>
    </p:spTree>
    <p:extLst>
      <p:ext uri="{BB962C8B-B14F-4D97-AF65-F5344CB8AC3E}">
        <p14:creationId xmlns:p14="http://schemas.microsoft.com/office/powerpoint/2010/main" val="237675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animBg="1"/>
      <p:bldP spid="1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6FAA-2249-434F-9963-09CF26C4F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E44D3-1749-5559-D7D1-0D372B1620DF}"/>
              </a:ext>
            </a:extLst>
          </p:cNvPr>
          <p:cNvSpPr>
            <a:spLocks noGrp="1"/>
          </p:cNvSpPr>
          <p:nvPr>
            <p:ph type="title"/>
          </p:nvPr>
        </p:nvSpPr>
        <p:spPr>
          <a:xfrm>
            <a:off x="676831" y="257476"/>
            <a:ext cx="8255726" cy="986789"/>
          </a:xfrm>
        </p:spPr>
        <p:txBody>
          <a:bodyPr/>
          <a:lstStyle/>
          <a:p>
            <a:r>
              <a:rPr lang="en-US" sz="3200" dirty="0"/>
              <a:t>The new century: Influence of the international studies (cont.)</a:t>
            </a:r>
            <a:endParaRPr lang="en-IE" sz="3200" b="1" dirty="0">
              <a:latin typeface="+mn-lt"/>
            </a:endParaRPr>
          </a:p>
        </p:txBody>
      </p:sp>
      <p:pic>
        <p:nvPicPr>
          <p:cNvPr id="7" name="Picture 6" descr="A black and white logo&#10;&#10;AI-generated content may be incorrect.">
            <a:extLst>
              <a:ext uri="{FF2B5EF4-FFF2-40B4-BE49-F238E27FC236}">
                <a16:creationId xmlns:a16="http://schemas.microsoft.com/office/drawing/2014/main" id="{BF09AF87-0A9E-090D-979C-5B28C6E467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2557" y="257476"/>
            <a:ext cx="2982901" cy="994300"/>
          </a:xfrm>
          <a:prstGeom prst="rect">
            <a:avLst/>
          </a:prstGeom>
        </p:spPr>
      </p:pic>
      <p:sp>
        <p:nvSpPr>
          <p:cNvPr id="11" name="Explosion: 8 Points 10">
            <a:extLst>
              <a:ext uri="{FF2B5EF4-FFF2-40B4-BE49-F238E27FC236}">
                <a16:creationId xmlns:a16="http://schemas.microsoft.com/office/drawing/2014/main" id="{71F192E0-4C01-21E1-A82D-CEE240C55052}"/>
              </a:ext>
            </a:extLst>
          </p:cNvPr>
          <p:cNvSpPr/>
          <p:nvPr/>
        </p:nvSpPr>
        <p:spPr>
          <a:xfrm>
            <a:off x="1081193" y="2363069"/>
            <a:ext cx="3314402" cy="1645920"/>
          </a:xfrm>
          <a:prstGeom prst="irregularSeal1">
            <a:avLst/>
          </a:prstGeom>
          <a:solidFill>
            <a:srgbClr val="FF757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b="1" dirty="0">
                <a:solidFill>
                  <a:schemeClr val="tx1"/>
                </a:solidFill>
              </a:rPr>
              <a:t>Controversial!</a:t>
            </a:r>
          </a:p>
        </p:txBody>
      </p:sp>
      <p:sp>
        <p:nvSpPr>
          <p:cNvPr id="14" name="TextBox 13">
            <a:extLst>
              <a:ext uri="{FF2B5EF4-FFF2-40B4-BE49-F238E27FC236}">
                <a16:creationId xmlns:a16="http://schemas.microsoft.com/office/drawing/2014/main" id="{D777BBE7-6B6E-F90E-F570-E4B03A6F3E14}"/>
              </a:ext>
            </a:extLst>
          </p:cNvPr>
          <p:cNvSpPr txBox="1"/>
          <p:nvPr/>
        </p:nvSpPr>
        <p:spPr>
          <a:xfrm>
            <a:off x="531944" y="1589217"/>
            <a:ext cx="8837834" cy="523220"/>
          </a:xfrm>
          <a:prstGeom prst="rect">
            <a:avLst/>
          </a:prstGeom>
          <a:noFill/>
        </p:spPr>
        <p:txBody>
          <a:bodyPr wrap="square">
            <a:spAutoFit/>
          </a:bodyPr>
          <a:lstStyle/>
          <a:p>
            <a:pPr>
              <a:spcBef>
                <a:spcPts val="1800"/>
              </a:spcBef>
            </a:pPr>
            <a:r>
              <a:rPr lang="en-GB" sz="2800" b="1" dirty="0"/>
              <a:t>ILSAs reflect – or drive – prominent trends in education</a:t>
            </a:r>
          </a:p>
        </p:txBody>
      </p:sp>
      <p:pic>
        <p:nvPicPr>
          <p:cNvPr id="22" name="Picture 21" descr="A group of people sitting at a table&#10;&#10;AI-generated content may be incorrect.">
            <a:extLst>
              <a:ext uri="{FF2B5EF4-FFF2-40B4-BE49-F238E27FC236}">
                <a16:creationId xmlns:a16="http://schemas.microsoft.com/office/drawing/2014/main" id="{FFA070E0-75FD-08D0-646A-C0D19020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799" y="4008989"/>
            <a:ext cx="3693895" cy="1645919"/>
          </a:xfrm>
          <a:prstGeom prst="rect">
            <a:avLst/>
          </a:prstGeom>
        </p:spPr>
      </p:pic>
      <p:sp>
        <p:nvSpPr>
          <p:cNvPr id="24" name="Explosion: 8 Points 23">
            <a:extLst>
              <a:ext uri="{FF2B5EF4-FFF2-40B4-BE49-F238E27FC236}">
                <a16:creationId xmlns:a16="http://schemas.microsoft.com/office/drawing/2014/main" id="{45550B99-7654-5ACA-6AAC-F9F015A23572}"/>
              </a:ext>
            </a:extLst>
          </p:cNvPr>
          <p:cNvSpPr/>
          <p:nvPr/>
        </p:nvSpPr>
        <p:spPr>
          <a:xfrm>
            <a:off x="4362042" y="2194560"/>
            <a:ext cx="3314402" cy="1645920"/>
          </a:xfrm>
          <a:prstGeom prst="irregularSeal1">
            <a:avLst/>
          </a:prstGeom>
          <a:solidFill>
            <a:srgbClr val="FF4B4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b="1" dirty="0">
                <a:solidFill>
                  <a:schemeClr val="tx1"/>
                </a:solidFill>
              </a:rPr>
              <a:t>Problematic!!</a:t>
            </a:r>
          </a:p>
        </p:txBody>
      </p:sp>
      <p:sp>
        <p:nvSpPr>
          <p:cNvPr id="27" name="Explosion: 8 Points 26">
            <a:extLst>
              <a:ext uri="{FF2B5EF4-FFF2-40B4-BE49-F238E27FC236}">
                <a16:creationId xmlns:a16="http://schemas.microsoft.com/office/drawing/2014/main" id="{44E033D9-35A2-A061-E81F-D9ACC0B43068}"/>
              </a:ext>
            </a:extLst>
          </p:cNvPr>
          <p:cNvSpPr/>
          <p:nvPr/>
        </p:nvSpPr>
        <p:spPr>
          <a:xfrm>
            <a:off x="4861498" y="3922603"/>
            <a:ext cx="2814946" cy="1645920"/>
          </a:xfrm>
          <a:prstGeom prst="irregularSeal1">
            <a:avLst/>
          </a:prstGeom>
          <a:solidFill>
            <a:srgbClr val="FF29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b="1" dirty="0">
                <a:solidFill>
                  <a:schemeClr val="bg1"/>
                </a:solidFill>
              </a:rPr>
              <a:t>Normative?</a:t>
            </a:r>
          </a:p>
        </p:txBody>
      </p:sp>
      <p:pic>
        <p:nvPicPr>
          <p:cNvPr id="29" name="Picture 28" descr="A close-up of a person&#10;&#10;Description automatically generated">
            <a:extLst>
              <a:ext uri="{FF2B5EF4-FFF2-40B4-BE49-F238E27FC236}">
                <a16:creationId xmlns:a16="http://schemas.microsoft.com/office/drawing/2014/main" id="{57321203-D308-19D0-1210-A9D808E4C5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6394" y="2429036"/>
            <a:ext cx="730494" cy="1086544"/>
          </a:xfrm>
          <a:prstGeom prst="rect">
            <a:avLst/>
          </a:prstGeom>
        </p:spPr>
      </p:pic>
      <p:sp>
        <p:nvSpPr>
          <p:cNvPr id="30" name="Speech Bubble: Rectangle with Corners Rounded 29">
            <a:extLst>
              <a:ext uri="{FF2B5EF4-FFF2-40B4-BE49-F238E27FC236}">
                <a16:creationId xmlns:a16="http://schemas.microsoft.com/office/drawing/2014/main" id="{39AA43F0-A4E1-CB5D-F03C-A5461C1B4E27}"/>
              </a:ext>
            </a:extLst>
          </p:cNvPr>
          <p:cNvSpPr/>
          <p:nvPr/>
        </p:nvSpPr>
        <p:spPr>
          <a:xfrm>
            <a:off x="9158334" y="3922603"/>
            <a:ext cx="2096687" cy="1700746"/>
          </a:xfrm>
          <a:prstGeom prst="wedgeRoundRectCallout">
            <a:avLst>
              <a:gd name="adj1" fmla="val -32779"/>
              <a:gd name="adj2" fmla="val -63400"/>
              <a:gd name="adj3" fmla="val 16667"/>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a:p>
            <a:pPr algn="ctr"/>
            <a:r>
              <a:rPr lang="en-GB" sz="2200" dirty="0">
                <a:solidFill>
                  <a:schemeClr val="tx1"/>
                </a:solidFill>
              </a:rPr>
              <a:t>But the studies </a:t>
            </a:r>
          </a:p>
          <a:p>
            <a:pPr algn="ctr"/>
            <a:r>
              <a:rPr lang="en-GB" sz="2200" dirty="0">
                <a:solidFill>
                  <a:schemeClr val="tx1"/>
                </a:solidFill>
              </a:rPr>
              <a:t>do have strengths and uses….</a:t>
            </a:r>
          </a:p>
          <a:p>
            <a:pPr algn="ctr"/>
            <a:endParaRPr lang="en-GB" sz="800" dirty="0">
              <a:solidFill>
                <a:schemeClr val="tx1"/>
              </a:solidFill>
            </a:endParaRPr>
          </a:p>
        </p:txBody>
      </p:sp>
    </p:spTree>
    <p:extLst>
      <p:ext uri="{BB962C8B-B14F-4D97-AF65-F5344CB8AC3E}">
        <p14:creationId xmlns:p14="http://schemas.microsoft.com/office/powerpoint/2010/main" val="329976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7"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07DBE-8E0A-3844-5A6C-C194ED6DAA0C}"/>
            </a:ext>
          </a:extLst>
        </p:cNvPr>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A5E7868E-DE21-E92F-35B9-F0EBCEF2FD2B}"/>
              </a:ext>
            </a:extLst>
          </p:cNvPr>
          <p:cNvSpPr>
            <a:spLocks noGrp="1"/>
          </p:cNvSpPr>
          <p:nvPr>
            <p:ph idx="1"/>
          </p:nvPr>
        </p:nvSpPr>
        <p:spPr>
          <a:xfrm>
            <a:off x="2923127" y="1609217"/>
            <a:ext cx="5004838" cy="4181983"/>
          </a:xfrm>
        </p:spPr>
        <p:txBody>
          <a:bodyPr>
            <a:normAutofit/>
          </a:bodyPr>
          <a:lstStyle/>
          <a:p>
            <a:r>
              <a:rPr lang="en-GB" sz="2800" dirty="0"/>
              <a:t>The three-level curriculum (1980)</a:t>
            </a:r>
          </a:p>
          <a:p>
            <a:pPr lvl="1"/>
            <a:r>
              <a:rPr lang="en-GB" sz="2400" b="1" i="1" dirty="0"/>
              <a:t>Intended</a:t>
            </a:r>
          </a:p>
          <a:p>
            <a:pPr lvl="2"/>
            <a:r>
              <a:rPr lang="en-US" sz="2200" dirty="0"/>
              <a:t>Prescribed typically at country level, with general aims, perhaps teaching approaches</a:t>
            </a:r>
          </a:p>
          <a:p>
            <a:pPr lvl="1"/>
            <a:r>
              <a:rPr lang="en-US" sz="2400" b="1" i="1" dirty="0"/>
              <a:t>Implemented</a:t>
            </a:r>
            <a:r>
              <a:rPr lang="en-US" sz="2400" dirty="0">
                <a:solidFill>
                  <a:srgbClr val="FF0000"/>
                </a:solidFill>
              </a:rPr>
              <a:t> </a:t>
            </a:r>
            <a:r>
              <a:rPr lang="en-US" sz="2400" dirty="0"/>
              <a:t>(or </a:t>
            </a:r>
            <a:r>
              <a:rPr lang="en-US" sz="2400" b="1" i="1" dirty="0"/>
              <a:t>enacted</a:t>
            </a:r>
            <a:r>
              <a:rPr lang="en-US" sz="2400" dirty="0">
                <a:solidFill>
                  <a:schemeClr val="tx1">
                    <a:lumMod val="95000"/>
                    <a:lumOff val="5000"/>
                  </a:schemeClr>
                </a:solidFill>
              </a:rPr>
              <a:t>)</a:t>
            </a:r>
          </a:p>
          <a:p>
            <a:pPr lvl="2"/>
            <a:r>
              <a:rPr lang="en-US" sz="2200" dirty="0"/>
              <a:t>What is taught in class </a:t>
            </a:r>
          </a:p>
          <a:p>
            <a:pPr lvl="1"/>
            <a:r>
              <a:rPr lang="en-US" sz="2400" b="1" i="1" dirty="0"/>
              <a:t>Attained</a:t>
            </a:r>
            <a:r>
              <a:rPr lang="en-US" sz="2400" dirty="0"/>
              <a:t> (or </a:t>
            </a:r>
            <a:r>
              <a:rPr lang="en-US" sz="2400" b="1" i="1" dirty="0"/>
              <a:t>achieved</a:t>
            </a:r>
            <a:r>
              <a:rPr lang="en-US" sz="2400" dirty="0"/>
              <a:t>)</a:t>
            </a:r>
          </a:p>
          <a:p>
            <a:pPr lvl="2"/>
            <a:r>
              <a:rPr lang="en-US" sz="2200" dirty="0"/>
              <a:t>What is learnt by students</a:t>
            </a:r>
          </a:p>
        </p:txBody>
      </p:sp>
      <p:sp>
        <p:nvSpPr>
          <p:cNvPr id="2" name="Title 1">
            <a:extLst>
              <a:ext uri="{FF2B5EF4-FFF2-40B4-BE49-F238E27FC236}">
                <a16:creationId xmlns:a16="http://schemas.microsoft.com/office/drawing/2014/main" id="{31D18EAA-797B-8199-4BD3-473007A6CD39}"/>
              </a:ext>
            </a:extLst>
          </p:cNvPr>
          <p:cNvSpPr>
            <a:spLocks noGrp="1"/>
          </p:cNvSpPr>
          <p:nvPr>
            <p:ph type="title"/>
          </p:nvPr>
        </p:nvSpPr>
        <p:spPr>
          <a:xfrm>
            <a:off x="474134" y="257476"/>
            <a:ext cx="8458424" cy="986789"/>
          </a:xfrm>
        </p:spPr>
        <p:txBody>
          <a:bodyPr/>
          <a:lstStyle/>
          <a:p>
            <a:r>
              <a:rPr lang="en-US" sz="3200" dirty="0"/>
              <a:t>The new century: Influence of the international studies (cont.)</a:t>
            </a:r>
            <a:endParaRPr lang="en-IE" sz="3200" b="1" dirty="0">
              <a:latin typeface="+mn-lt"/>
            </a:endParaRPr>
          </a:p>
        </p:txBody>
      </p:sp>
      <p:pic>
        <p:nvPicPr>
          <p:cNvPr id="7" name="Picture 6" descr="A black and white logo&#10;&#10;AI-generated content may be incorrect.">
            <a:extLst>
              <a:ext uri="{FF2B5EF4-FFF2-40B4-BE49-F238E27FC236}">
                <a16:creationId xmlns:a16="http://schemas.microsoft.com/office/drawing/2014/main" id="{10A6AAC5-CDC5-0A51-3DAE-BB3010BF9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2557" y="257476"/>
            <a:ext cx="2982901" cy="994300"/>
          </a:xfrm>
          <a:prstGeom prst="rect">
            <a:avLst/>
          </a:prstGeom>
        </p:spPr>
      </p:pic>
      <p:graphicFrame>
        <p:nvGraphicFramePr>
          <p:cNvPr id="4" name="Diagram 3">
            <a:extLst>
              <a:ext uri="{FF2B5EF4-FFF2-40B4-BE49-F238E27FC236}">
                <a16:creationId xmlns:a16="http://schemas.microsoft.com/office/drawing/2014/main" id="{A612F65A-D59E-4C13-5186-2EB8163F41C8}"/>
              </a:ext>
            </a:extLst>
          </p:cNvPr>
          <p:cNvGraphicFramePr/>
          <p:nvPr>
            <p:extLst>
              <p:ext uri="{D42A27DB-BD31-4B8C-83A1-F6EECF244321}">
                <p14:modId xmlns:p14="http://schemas.microsoft.com/office/powerpoint/2010/main" val="1126596733"/>
              </p:ext>
            </p:extLst>
          </p:nvPr>
        </p:nvGraphicFramePr>
        <p:xfrm>
          <a:off x="7546850" y="2560916"/>
          <a:ext cx="3012216"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rrow: Down 10">
            <a:extLst>
              <a:ext uri="{FF2B5EF4-FFF2-40B4-BE49-F238E27FC236}">
                <a16:creationId xmlns:a16="http://schemas.microsoft.com/office/drawing/2014/main" id="{0155C55D-8BE5-7FF1-F6F5-60DD471EA1A1}"/>
              </a:ext>
            </a:extLst>
          </p:cNvPr>
          <p:cNvSpPr/>
          <p:nvPr/>
        </p:nvSpPr>
        <p:spPr>
          <a:xfrm rot="16200000" flipH="1">
            <a:off x="8136232" y="2735381"/>
            <a:ext cx="305617" cy="773633"/>
          </a:xfrm>
          <a:prstGeom prst="downArrow">
            <a:avLst/>
          </a:prstGeom>
          <a:solidFill>
            <a:schemeClr val="tx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a:p>
        </p:txBody>
      </p:sp>
      <p:sp>
        <p:nvSpPr>
          <p:cNvPr id="6" name="Arrow: Down 10">
            <a:extLst>
              <a:ext uri="{FF2B5EF4-FFF2-40B4-BE49-F238E27FC236}">
                <a16:creationId xmlns:a16="http://schemas.microsoft.com/office/drawing/2014/main" id="{6E3FC24E-E14D-883F-36B8-3B7190440F65}"/>
              </a:ext>
            </a:extLst>
          </p:cNvPr>
          <p:cNvSpPr/>
          <p:nvPr/>
        </p:nvSpPr>
        <p:spPr>
          <a:xfrm rot="16200000">
            <a:off x="7610292" y="3789934"/>
            <a:ext cx="305617" cy="773632"/>
          </a:xfrm>
          <a:prstGeom prst="downArrow">
            <a:avLst/>
          </a:prstGeom>
          <a:solidFill>
            <a:schemeClr val="tx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dirty="0"/>
          </a:p>
        </p:txBody>
      </p:sp>
      <p:sp>
        <p:nvSpPr>
          <p:cNvPr id="9" name="Explosion: 8 Points 8">
            <a:extLst>
              <a:ext uri="{FF2B5EF4-FFF2-40B4-BE49-F238E27FC236}">
                <a16:creationId xmlns:a16="http://schemas.microsoft.com/office/drawing/2014/main" id="{49B566E6-91C9-2D0D-A2D2-EA3E0623A993}"/>
              </a:ext>
            </a:extLst>
          </p:cNvPr>
          <p:cNvSpPr/>
          <p:nvPr/>
        </p:nvSpPr>
        <p:spPr>
          <a:xfrm>
            <a:off x="9582660" y="1958583"/>
            <a:ext cx="2423986" cy="1645920"/>
          </a:xfrm>
          <a:prstGeom prst="irregularSeal1">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dirty="0">
                <a:solidFill>
                  <a:schemeClr val="tx1"/>
                </a:solidFill>
              </a:rPr>
              <a:t>These differ!</a:t>
            </a:r>
          </a:p>
        </p:txBody>
      </p:sp>
      <p:sp>
        <p:nvSpPr>
          <p:cNvPr id="13" name="Isosceles Triangle 12">
            <a:extLst>
              <a:ext uri="{FF2B5EF4-FFF2-40B4-BE49-F238E27FC236}">
                <a16:creationId xmlns:a16="http://schemas.microsoft.com/office/drawing/2014/main" id="{EBA47D85-1E45-08DF-1437-704624D1C0AF}"/>
              </a:ext>
            </a:extLst>
          </p:cNvPr>
          <p:cNvSpPr/>
          <p:nvPr/>
        </p:nvSpPr>
        <p:spPr>
          <a:xfrm>
            <a:off x="7539850" y="2560916"/>
            <a:ext cx="3012215" cy="3096344"/>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Arrow: Down 10">
            <a:extLst>
              <a:ext uri="{FF2B5EF4-FFF2-40B4-BE49-F238E27FC236}">
                <a16:creationId xmlns:a16="http://schemas.microsoft.com/office/drawing/2014/main" id="{71F65872-766D-CF37-4ADF-54DF453267C1}"/>
              </a:ext>
            </a:extLst>
          </p:cNvPr>
          <p:cNvSpPr/>
          <p:nvPr/>
        </p:nvSpPr>
        <p:spPr>
          <a:xfrm rot="16200000">
            <a:off x="6993225" y="4776822"/>
            <a:ext cx="305617" cy="773632"/>
          </a:xfrm>
          <a:prstGeom prst="downArrow">
            <a:avLst/>
          </a:prstGeom>
          <a:solidFill>
            <a:schemeClr val="tx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dirty="0"/>
          </a:p>
        </p:txBody>
      </p:sp>
      <p:sp>
        <p:nvSpPr>
          <p:cNvPr id="16" name="Explosion: 8 Points 15">
            <a:extLst>
              <a:ext uri="{FF2B5EF4-FFF2-40B4-BE49-F238E27FC236}">
                <a16:creationId xmlns:a16="http://schemas.microsoft.com/office/drawing/2014/main" id="{E8D2D1CB-8D60-2711-6452-21CDE64E6B19}"/>
              </a:ext>
            </a:extLst>
          </p:cNvPr>
          <p:cNvSpPr/>
          <p:nvPr/>
        </p:nvSpPr>
        <p:spPr>
          <a:xfrm>
            <a:off x="474134" y="1638426"/>
            <a:ext cx="2160526" cy="1645920"/>
          </a:xfrm>
          <a:prstGeom prst="irregularSeal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200" dirty="0">
                <a:solidFill>
                  <a:schemeClr val="tx1"/>
                </a:solidFill>
              </a:rPr>
              <a:t>Example</a:t>
            </a:r>
          </a:p>
        </p:txBody>
      </p:sp>
    </p:spTree>
    <p:extLst>
      <p:ext uri="{BB962C8B-B14F-4D97-AF65-F5344CB8AC3E}">
        <p14:creationId xmlns:p14="http://schemas.microsoft.com/office/powerpoint/2010/main" val="349011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Graphic spid="4" grpId="0">
        <p:bldAsOne/>
      </p:bldGraphic>
      <p:bldP spid="5" grpId="0" animBg="1"/>
      <p:bldP spid="6" grpId="0" animBg="1"/>
      <p:bldP spid="9" grpId="0" animBg="1"/>
      <p:bldP spid="13"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33F9-1057-DB41-F210-932DEF9AA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DFEC2-6A8A-B380-0A69-AB3BC6268B6E}"/>
              </a:ext>
            </a:extLst>
          </p:cNvPr>
          <p:cNvSpPr>
            <a:spLocks noGrp="1"/>
          </p:cNvSpPr>
          <p:nvPr>
            <p:ph type="title"/>
          </p:nvPr>
        </p:nvSpPr>
        <p:spPr>
          <a:xfrm>
            <a:off x="468673" y="257476"/>
            <a:ext cx="8463884" cy="986789"/>
          </a:xfrm>
        </p:spPr>
        <p:txBody>
          <a:bodyPr/>
          <a:lstStyle/>
          <a:p>
            <a:r>
              <a:rPr lang="en-US" sz="3200" dirty="0"/>
              <a:t>The new century: Influence of the international studies (cont.)</a:t>
            </a:r>
            <a:endParaRPr lang="en-IE" sz="3200" b="1" dirty="0">
              <a:latin typeface="+mn-lt"/>
            </a:endParaRPr>
          </a:p>
        </p:txBody>
      </p:sp>
      <p:pic>
        <p:nvPicPr>
          <p:cNvPr id="7" name="Picture 6" descr="A black and white logo&#10;&#10;AI-generated content may be incorrect.">
            <a:extLst>
              <a:ext uri="{FF2B5EF4-FFF2-40B4-BE49-F238E27FC236}">
                <a16:creationId xmlns:a16="http://schemas.microsoft.com/office/drawing/2014/main" id="{21BA6E15-016B-4017-4C27-A4ED90D09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2557" y="257476"/>
            <a:ext cx="2982901" cy="994300"/>
          </a:xfrm>
          <a:prstGeom prst="rect">
            <a:avLst/>
          </a:prstGeom>
        </p:spPr>
      </p:pic>
      <p:sp>
        <p:nvSpPr>
          <p:cNvPr id="10" name="Content Placeholder 2">
            <a:extLst>
              <a:ext uri="{FF2B5EF4-FFF2-40B4-BE49-F238E27FC236}">
                <a16:creationId xmlns:a16="http://schemas.microsoft.com/office/drawing/2014/main" id="{60EE36FF-8F58-5171-AB0B-1A9968E9DF1B}"/>
              </a:ext>
            </a:extLst>
          </p:cNvPr>
          <p:cNvSpPr txBox="1">
            <a:spLocks/>
          </p:cNvSpPr>
          <p:nvPr/>
        </p:nvSpPr>
        <p:spPr>
          <a:xfrm>
            <a:off x="2494344" y="1603023"/>
            <a:ext cx="4933745" cy="2562577"/>
          </a:xfrm>
          <a:prstGeom prst="rect">
            <a:avLst/>
          </a:prstGeom>
        </p:spPr>
        <p:txBody>
          <a:bodyPr vert="horz" lIns="0" tIns="0" rIns="0" bIns="0" rtlCol="0">
            <a:norm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GB" sz="2800" i="1" dirty="0"/>
              <a:t>In the context of that framework</a:t>
            </a:r>
            <a:endParaRPr lang="en-GB" sz="2800" dirty="0"/>
          </a:p>
          <a:p>
            <a:pPr lvl="1"/>
            <a:r>
              <a:rPr lang="en-US" sz="2400" dirty="0"/>
              <a:t>I see </a:t>
            </a:r>
            <a:r>
              <a:rPr lang="en-US" sz="2400" b="1" dirty="0"/>
              <a:t>repeated</a:t>
            </a:r>
            <a:r>
              <a:rPr lang="en-US" sz="2400" dirty="0"/>
              <a:t> attempts to improve implementation and attainment of </a:t>
            </a:r>
            <a:r>
              <a:rPr lang="en-US" sz="2400" b="1" dirty="0"/>
              <a:t>similar</a:t>
            </a:r>
            <a:r>
              <a:rPr lang="en-US" sz="2400" dirty="0"/>
              <a:t> goals</a:t>
            </a:r>
          </a:p>
          <a:p>
            <a:pPr lvl="1"/>
            <a:r>
              <a:rPr lang="en-US" sz="2400" i="1" dirty="0"/>
              <a:t>Have I been around too long, or is it Groundhog Day?</a:t>
            </a:r>
          </a:p>
          <a:p>
            <a:pPr lvl="1"/>
            <a:endParaRPr lang="en-US" sz="2400" dirty="0"/>
          </a:p>
          <a:p>
            <a:pPr lvl="2"/>
            <a:endParaRPr lang="en-US" sz="2200" dirty="0"/>
          </a:p>
        </p:txBody>
      </p:sp>
      <p:pic>
        <p:nvPicPr>
          <p:cNvPr id="11" name="Picture 10" descr="A furry animal standing on a surface&#10;&#10;AI-generated content may be incorrect.">
            <a:extLst>
              <a:ext uri="{FF2B5EF4-FFF2-40B4-BE49-F238E27FC236}">
                <a16:creationId xmlns:a16="http://schemas.microsoft.com/office/drawing/2014/main" id="{212D36D8-D5DF-B78D-A352-C4D163BBA1B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69488" y="4388129"/>
            <a:ext cx="1833500" cy="1387348"/>
          </a:xfrm>
          <a:prstGeom prst="rect">
            <a:avLst/>
          </a:prstGeom>
        </p:spPr>
      </p:pic>
      <p:graphicFrame>
        <p:nvGraphicFramePr>
          <p:cNvPr id="15" name="Diagram 14">
            <a:extLst>
              <a:ext uri="{FF2B5EF4-FFF2-40B4-BE49-F238E27FC236}">
                <a16:creationId xmlns:a16="http://schemas.microsoft.com/office/drawing/2014/main" id="{FD9CDA64-9867-ECCB-8143-9F75F75A4958}"/>
              </a:ext>
            </a:extLst>
          </p:cNvPr>
          <p:cNvGraphicFramePr/>
          <p:nvPr>
            <p:extLst>
              <p:ext uri="{D42A27DB-BD31-4B8C-83A1-F6EECF244321}">
                <p14:modId xmlns:p14="http://schemas.microsoft.com/office/powerpoint/2010/main" val="3391393095"/>
              </p:ext>
            </p:extLst>
          </p:nvPr>
        </p:nvGraphicFramePr>
        <p:xfrm>
          <a:off x="7834488" y="1979989"/>
          <a:ext cx="3906458" cy="31338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Picture 15" descr="A close-up of a person&#10;&#10;Description automatically generated">
            <a:extLst>
              <a:ext uri="{FF2B5EF4-FFF2-40B4-BE49-F238E27FC236}">
                <a16:creationId xmlns:a16="http://schemas.microsoft.com/office/drawing/2014/main" id="{E06D72B9-292A-563D-B469-1921F912D17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8813" y="2115696"/>
            <a:ext cx="730494" cy="1086544"/>
          </a:xfrm>
          <a:prstGeom prst="rect">
            <a:avLst/>
          </a:prstGeom>
        </p:spPr>
      </p:pic>
      <p:sp>
        <p:nvSpPr>
          <p:cNvPr id="17" name="Thought Bubble: Cloud 16">
            <a:extLst>
              <a:ext uri="{FF2B5EF4-FFF2-40B4-BE49-F238E27FC236}">
                <a16:creationId xmlns:a16="http://schemas.microsoft.com/office/drawing/2014/main" id="{42642C90-F9CA-A588-36AE-7FD774D8F6FA}"/>
              </a:ext>
            </a:extLst>
          </p:cNvPr>
          <p:cNvSpPr/>
          <p:nvPr/>
        </p:nvSpPr>
        <p:spPr>
          <a:xfrm>
            <a:off x="628947" y="4073672"/>
            <a:ext cx="1924571" cy="1447821"/>
          </a:xfrm>
          <a:prstGeom prst="cloudCallout">
            <a:avLst>
              <a:gd name="adj1" fmla="val -12611"/>
              <a:gd name="adj2" fmla="val -10312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chemeClr val="tx1"/>
                </a:solidFill>
              </a:rPr>
              <a:t>No</a:t>
            </a:r>
            <a:r>
              <a:rPr lang="en-GB" sz="2200" dirty="0">
                <a:solidFill>
                  <a:schemeClr val="tx1"/>
                </a:solidFill>
              </a:rPr>
              <a:t> profound shifts???</a:t>
            </a:r>
            <a:endParaRPr lang="en-IE" sz="2200" dirty="0">
              <a:solidFill>
                <a:schemeClr val="tx1"/>
              </a:solidFill>
            </a:endParaRPr>
          </a:p>
        </p:txBody>
      </p:sp>
    </p:spTree>
    <p:extLst>
      <p:ext uri="{BB962C8B-B14F-4D97-AF65-F5344CB8AC3E}">
        <p14:creationId xmlns:p14="http://schemas.microsoft.com/office/powerpoint/2010/main" val="42475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Graphic spid="15" grpId="0">
        <p:bldAsOne/>
      </p:bldGraphic>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EA166-8C8E-284C-87BC-96D416139463}"/>
            </a:ext>
          </a:extLst>
        </p:cNvPr>
        <p:cNvGrpSpPr/>
        <p:nvPr/>
      </p:nvGrpSpPr>
      <p:grpSpPr>
        <a:xfrm>
          <a:off x="0" y="0"/>
          <a:ext cx="0" cy="0"/>
          <a:chOff x="0" y="0"/>
          <a:chExt cx="0" cy="0"/>
        </a:xfrm>
      </p:grpSpPr>
      <p:pic>
        <p:nvPicPr>
          <p:cNvPr id="7" name="Picture 6" descr="A black and white logo&#10;&#10;AI-generated content may be incorrect.">
            <a:extLst>
              <a:ext uri="{FF2B5EF4-FFF2-40B4-BE49-F238E27FC236}">
                <a16:creationId xmlns:a16="http://schemas.microsoft.com/office/drawing/2014/main" id="{1CB2C5D9-925A-EE13-2285-FD2F24045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2557" y="257476"/>
            <a:ext cx="2982901" cy="994300"/>
          </a:xfrm>
          <a:prstGeom prst="rect">
            <a:avLst/>
          </a:prstGeom>
        </p:spPr>
      </p:pic>
      <p:sp>
        <p:nvSpPr>
          <p:cNvPr id="10" name="Content Placeholder 2">
            <a:extLst>
              <a:ext uri="{FF2B5EF4-FFF2-40B4-BE49-F238E27FC236}">
                <a16:creationId xmlns:a16="http://schemas.microsoft.com/office/drawing/2014/main" id="{D52FE598-BE4D-0598-9996-89C7BC15F90F}"/>
              </a:ext>
            </a:extLst>
          </p:cNvPr>
          <p:cNvSpPr txBox="1">
            <a:spLocks/>
          </p:cNvSpPr>
          <p:nvPr/>
        </p:nvSpPr>
        <p:spPr>
          <a:xfrm>
            <a:off x="838199" y="1567544"/>
            <a:ext cx="10815531" cy="1861456"/>
          </a:xfrm>
          <a:prstGeom prst="rect">
            <a:avLst/>
          </a:prstGeom>
        </p:spPr>
        <p:txBody>
          <a:bodyPr vert="horz" lIns="0" tIns="0" rIns="0" bIns="0" rtlCol="0">
            <a:norm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GB" sz="2800" dirty="0"/>
              <a:t>The Science and Mathematics Education RDC story</a:t>
            </a:r>
            <a:endParaRPr lang="en-GB" sz="2400" dirty="0"/>
          </a:p>
          <a:p>
            <a:pPr lvl="1"/>
            <a:r>
              <a:rPr lang="en-GB" sz="2400" dirty="0"/>
              <a:t>Projects and papers address varied topics</a:t>
            </a:r>
            <a:endParaRPr lang="en-GB" sz="2400" b="1" dirty="0"/>
          </a:p>
        </p:txBody>
      </p:sp>
      <p:sp>
        <p:nvSpPr>
          <p:cNvPr id="11" name="TextBox 10">
            <a:extLst>
              <a:ext uri="{FF2B5EF4-FFF2-40B4-BE49-F238E27FC236}">
                <a16:creationId xmlns:a16="http://schemas.microsoft.com/office/drawing/2014/main" id="{89E34B7D-A918-AE27-5C6D-032B67A6DEA8}"/>
              </a:ext>
            </a:extLst>
          </p:cNvPr>
          <p:cNvSpPr txBox="1"/>
          <p:nvPr/>
        </p:nvSpPr>
        <p:spPr>
          <a:xfrm>
            <a:off x="1158167" y="2580373"/>
            <a:ext cx="4692254" cy="2123658"/>
          </a:xfrm>
          <a:prstGeom prst="rect">
            <a:avLst/>
          </a:prstGeom>
          <a:noFill/>
          <a:ln>
            <a:solidFill>
              <a:schemeClr val="tx1"/>
            </a:solidFill>
          </a:ln>
        </p:spPr>
        <p:txBody>
          <a:bodyPr wrap="square" rtlCol="0">
            <a:spAutoFit/>
          </a:bodyPr>
          <a:lstStyle/>
          <a:p>
            <a:r>
              <a:rPr lang="en-GB" sz="2200" b="1" dirty="0"/>
              <a:t>Projects – continuing themes</a:t>
            </a:r>
          </a:p>
          <a:p>
            <a:pPr marL="342900" indent="-342900">
              <a:buFontTx/>
              <a:buChar char="-"/>
            </a:pPr>
            <a:r>
              <a:rPr lang="en-GB" sz="2200" dirty="0"/>
              <a:t>The Ratio and Function projects: teacher </a:t>
            </a:r>
            <a:r>
              <a:rPr lang="en-GB" sz="2200" dirty="0">
                <a:solidFill>
                  <a:schemeClr val="bg2"/>
                </a:solidFill>
                <a:highlight>
                  <a:srgbClr val="FF2929"/>
                </a:highlight>
              </a:rPr>
              <a:t>knowledge</a:t>
            </a:r>
            <a:r>
              <a:rPr lang="en-GB" sz="2200" dirty="0"/>
              <a:t> / </a:t>
            </a:r>
            <a:r>
              <a:rPr lang="en-GB" sz="2200" dirty="0">
                <a:solidFill>
                  <a:schemeClr val="bg2"/>
                </a:solidFill>
                <a:highlight>
                  <a:srgbClr val="3B3BFF"/>
                </a:highlight>
              </a:rPr>
              <a:t>understanding</a:t>
            </a:r>
            <a:r>
              <a:rPr lang="en-GB" sz="2200" dirty="0"/>
              <a:t>;</a:t>
            </a:r>
            <a:r>
              <a:rPr lang="en-GB" sz="2200" dirty="0">
                <a:solidFill>
                  <a:schemeClr val="bg2"/>
                </a:solidFill>
              </a:rPr>
              <a:t> </a:t>
            </a:r>
            <a:r>
              <a:rPr lang="en-GB" sz="2200" dirty="0"/>
              <a:t>applications</a:t>
            </a:r>
          </a:p>
          <a:p>
            <a:pPr marL="342900" indent="-342900">
              <a:buFontTx/>
              <a:buChar char="-"/>
            </a:pPr>
            <a:r>
              <a:rPr lang="en-GB" sz="2200" dirty="0" err="1"/>
              <a:t>Mathscify</a:t>
            </a:r>
            <a:r>
              <a:rPr lang="en-GB" sz="2200" dirty="0"/>
              <a:t> [Lorraine will address]: </a:t>
            </a:r>
            <a:r>
              <a:rPr lang="en-GB" sz="2200" dirty="0">
                <a:solidFill>
                  <a:schemeClr val="bg2"/>
                </a:solidFill>
                <a:highlight>
                  <a:srgbClr val="FF2929"/>
                </a:highlight>
              </a:rPr>
              <a:t>problem</a:t>
            </a:r>
            <a:r>
              <a:rPr lang="en-GB" sz="2200" dirty="0">
                <a:solidFill>
                  <a:schemeClr val="bg2"/>
                </a:solidFill>
              </a:rPr>
              <a:t> </a:t>
            </a:r>
            <a:r>
              <a:rPr lang="en-GB" sz="2200" dirty="0">
                <a:solidFill>
                  <a:schemeClr val="bg2"/>
                </a:solidFill>
                <a:highlight>
                  <a:srgbClr val="3B3BFF"/>
                </a:highlight>
              </a:rPr>
              <a:t>solving</a:t>
            </a:r>
            <a:r>
              <a:rPr lang="en-GB" sz="2200" dirty="0"/>
              <a:t>, </a:t>
            </a:r>
            <a:r>
              <a:rPr lang="en-GB" sz="2200" dirty="0">
                <a:highlight>
                  <a:srgbClr val="FFFF00"/>
                </a:highlight>
              </a:rPr>
              <a:t>assessment</a:t>
            </a:r>
            <a:r>
              <a:rPr lang="en-GB" sz="2200" dirty="0"/>
              <a:t> issues </a:t>
            </a:r>
            <a:endParaRPr lang="en-IE" sz="2200" dirty="0"/>
          </a:p>
        </p:txBody>
      </p:sp>
      <p:sp>
        <p:nvSpPr>
          <p:cNvPr id="12" name="TextBox 11">
            <a:extLst>
              <a:ext uri="{FF2B5EF4-FFF2-40B4-BE49-F238E27FC236}">
                <a16:creationId xmlns:a16="http://schemas.microsoft.com/office/drawing/2014/main" id="{77E5B130-E05E-0AB2-4B3D-9A096C7EF9FC}"/>
              </a:ext>
            </a:extLst>
          </p:cNvPr>
          <p:cNvSpPr txBox="1"/>
          <p:nvPr/>
        </p:nvSpPr>
        <p:spPr>
          <a:xfrm>
            <a:off x="6539696" y="4180255"/>
            <a:ext cx="5114034" cy="1785104"/>
          </a:xfrm>
          <a:prstGeom prst="rect">
            <a:avLst/>
          </a:prstGeom>
          <a:noFill/>
          <a:ln>
            <a:solidFill>
              <a:schemeClr val="tx1"/>
            </a:solidFill>
          </a:ln>
        </p:spPr>
        <p:txBody>
          <a:bodyPr wrap="square" rtlCol="0">
            <a:spAutoFit/>
          </a:bodyPr>
          <a:lstStyle/>
          <a:p>
            <a:r>
              <a:rPr lang="en-GB" sz="2200" b="1" dirty="0"/>
              <a:t>Projects – newer developments</a:t>
            </a:r>
          </a:p>
          <a:p>
            <a:pPr marL="342900" indent="-342900">
              <a:buFontTx/>
              <a:buChar char="-"/>
            </a:pPr>
            <a:r>
              <a:rPr lang="en-GB" sz="2200" dirty="0" err="1"/>
              <a:t>Mathscify</a:t>
            </a:r>
            <a:r>
              <a:rPr lang="en-GB" sz="2200" dirty="0"/>
              <a:t>: </a:t>
            </a:r>
            <a:r>
              <a:rPr lang="en-GB" sz="2200" dirty="0">
                <a:solidFill>
                  <a:schemeClr val="bg2"/>
                </a:solidFill>
                <a:highlight>
                  <a:srgbClr val="3B3BFF"/>
                </a:highlight>
              </a:rPr>
              <a:t>playful</a:t>
            </a:r>
            <a:r>
              <a:rPr lang="en-GB" sz="2200" dirty="0"/>
              <a:t> approaches</a:t>
            </a:r>
          </a:p>
          <a:p>
            <a:pPr marL="342900" indent="-342900">
              <a:buFontTx/>
              <a:buChar char="-"/>
            </a:pPr>
            <a:r>
              <a:rPr lang="en-GB" sz="2200" dirty="0"/>
              <a:t>Science teaching: humour, workshop </a:t>
            </a:r>
            <a:r>
              <a:rPr lang="en-GB" sz="2200" dirty="0">
                <a:solidFill>
                  <a:schemeClr val="bg2"/>
                </a:solidFill>
                <a:highlight>
                  <a:srgbClr val="3B3BFF"/>
                </a:highlight>
              </a:rPr>
              <a:t>activities</a:t>
            </a:r>
            <a:r>
              <a:rPr lang="en-GB" sz="2200" dirty="0"/>
              <a:t> (Milan Stojkovic)</a:t>
            </a:r>
          </a:p>
          <a:p>
            <a:pPr marL="342900" indent="-342900">
              <a:buFontTx/>
              <a:buChar char="-"/>
            </a:pPr>
            <a:r>
              <a:rPr lang="en-GB" sz="2200" dirty="0"/>
              <a:t>Wellbeing (Elsa Price)</a:t>
            </a:r>
          </a:p>
        </p:txBody>
      </p:sp>
      <p:sp>
        <p:nvSpPr>
          <p:cNvPr id="6" name="Title 5">
            <a:extLst>
              <a:ext uri="{FF2B5EF4-FFF2-40B4-BE49-F238E27FC236}">
                <a16:creationId xmlns:a16="http://schemas.microsoft.com/office/drawing/2014/main" id="{C5EE9882-43E1-BD74-6EB5-CF4ED2544344}"/>
              </a:ext>
            </a:extLst>
          </p:cNvPr>
          <p:cNvSpPr>
            <a:spLocks noGrp="1"/>
          </p:cNvSpPr>
          <p:nvPr>
            <p:ph type="title"/>
          </p:nvPr>
        </p:nvSpPr>
        <p:spPr>
          <a:xfrm>
            <a:off x="838199" y="257476"/>
            <a:ext cx="7950709" cy="994299"/>
          </a:xfrm>
        </p:spPr>
        <p:txBody>
          <a:bodyPr/>
          <a:lstStyle/>
          <a:p>
            <a:r>
              <a:rPr lang="en-US" sz="3200" dirty="0"/>
              <a:t>The new century: Influence of the inter-national studies (cont.)</a:t>
            </a:r>
            <a:endParaRPr lang="en-IE" sz="3200" dirty="0"/>
          </a:p>
        </p:txBody>
      </p:sp>
      <p:pic>
        <p:nvPicPr>
          <p:cNvPr id="1026" name="Picture 2" descr="Picture">
            <a:extLst>
              <a:ext uri="{FF2B5EF4-FFF2-40B4-BE49-F238E27FC236}">
                <a16:creationId xmlns:a16="http://schemas.microsoft.com/office/drawing/2014/main" id="{F3E999A9-1FC3-9880-1632-753542C83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2588" y="2677745"/>
            <a:ext cx="950243" cy="1245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a:extLst>
              <a:ext uri="{FF2B5EF4-FFF2-40B4-BE49-F238E27FC236}">
                <a16:creationId xmlns:a16="http://schemas.microsoft.com/office/drawing/2014/main" id="{7FAFEAB0-38F0-88E7-3715-97591E549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2247" y="2423644"/>
            <a:ext cx="1096460" cy="1380983"/>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3AEA3E77-8D90-9025-C928-FC036CED0790}"/>
              </a:ext>
            </a:extLst>
          </p:cNvPr>
          <p:cNvSpPr/>
          <p:nvPr/>
        </p:nvSpPr>
        <p:spPr>
          <a:xfrm>
            <a:off x="2025666" y="5036231"/>
            <a:ext cx="3236495" cy="974558"/>
          </a:xfrm>
          <a:prstGeom prst="cloudCallout">
            <a:avLst>
              <a:gd name="adj1" fmla="val 74850"/>
              <a:gd name="adj2" fmla="val -3257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Role of STEM / technology?</a:t>
            </a:r>
            <a:endParaRPr lang="en-IE" sz="2200" dirty="0">
              <a:solidFill>
                <a:schemeClr val="tx1"/>
              </a:solidFill>
            </a:endParaRPr>
          </a:p>
        </p:txBody>
      </p:sp>
      <p:pic>
        <p:nvPicPr>
          <p:cNvPr id="1030" name="Picture 6" descr="Mathscify main logo">
            <a:extLst>
              <a:ext uri="{FF2B5EF4-FFF2-40B4-BE49-F238E27FC236}">
                <a16:creationId xmlns:a16="http://schemas.microsoft.com/office/drawing/2014/main" id="{DAA4BB1B-C4A9-C05B-3933-93A5B485D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1581" y="2580373"/>
            <a:ext cx="2366786" cy="115252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0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animBg="1"/>
      <p:bldP spid="12"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colorful bubbles with question marks&#10;&#10;Description automatically generated">
            <a:extLst>
              <a:ext uri="{FF2B5EF4-FFF2-40B4-BE49-F238E27FC236}">
                <a16:creationId xmlns:a16="http://schemas.microsoft.com/office/drawing/2014/main" id="{D1F1383B-1724-8D1B-825B-89F5FE8DE6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99640" y="3264484"/>
            <a:ext cx="1005620" cy="1005620"/>
          </a:xfrm>
          <a:prstGeom prst="rect">
            <a:avLst/>
          </a:prstGeom>
        </p:spPr>
      </p:pic>
      <p:sp>
        <p:nvSpPr>
          <p:cNvPr id="2" name="Title 1">
            <a:extLst>
              <a:ext uri="{FF2B5EF4-FFF2-40B4-BE49-F238E27FC236}">
                <a16:creationId xmlns:a16="http://schemas.microsoft.com/office/drawing/2014/main" id="{E7E75D7F-34F3-FF32-3F74-3F8CE13FDC02}"/>
              </a:ext>
            </a:extLst>
          </p:cNvPr>
          <p:cNvSpPr>
            <a:spLocks noGrp="1"/>
          </p:cNvSpPr>
          <p:nvPr>
            <p:ph type="title"/>
          </p:nvPr>
        </p:nvSpPr>
        <p:spPr>
          <a:xfrm>
            <a:off x="492369" y="365679"/>
            <a:ext cx="10515600" cy="697193"/>
          </a:xfrm>
        </p:spPr>
        <p:txBody>
          <a:bodyPr/>
          <a:lstStyle/>
          <a:p>
            <a:pPr lvl="0"/>
            <a:r>
              <a:rPr lang="en-US" sz="3600" dirty="0"/>
              <a:t>6. The current period (?- ?)</a:t>
            </a:r>
          </a:p>
        </p:txBody>
      </p:sp>
      <p:sp>
        <p:nvSpPr>
          <p:cNvPr id="3" name="Content Placeholder 2">
            <a:extLst>
              <a:ext uri="{FF2B5EF4-FFF2-40B4-BE49-F238E27FC236}">
                <a16:creationId xmlns:a16="http://schemas.microsoft.com/office/drawing/2014/main" id="{0DD1957C-F1DD-FA8E-5301-BE97C301ADEF}"/>
              </a:ext>
            </a:extLst>
          </p:cNvPr>
          <p:cNvSpPr>
            <a:spLocks noGrp="1"/>
          </p:cNvSpPr>
          <p:nvPr>
            <p:ph idx="1"/>
          </p:nvPr>
        </p:nvSpPr>
        <p:spPr>
          <a:xfrm>
            <a:off x="492370" y="1632858"/>
            <a:ext cx="9696660" cy="1541416"/>
          </a:xfrm>
        </p:spPr>
        <p:txBody>
          <a:bodyPr>
            <a:normAutofit/>
          </a:bodyPr>
          <a:lstStyle/>
          <a:p>
            <a:pPr>
              <a:spcBef>
                <a:spcPts val="1800"/>
              </a:spcBef>
            </a:pPr>
            <a:r>
              <a:rPr lang="en-GB" sz="2800" dirty="0"/>
              <a:t>Affordances and challenges</a:t>
            </a:r>
          </a:p>
        </p:txBody>
      </p:sp>
      <p:pic>
        <p:nvPicPr>
          <p:cNvPr id="7" name="Picture 6" descr="A group of people sitting around a table&#10;&#10;Description automatically generated">
            <a:extLst>
              <a:ext uri="{FF2B5EF4-FFF2-40B4-BE49-F238E27FC236}">
                <a16:creationId xmlns:a16="http://schemas.microsoft.com/office/drawing/2014/main" id="{1B559779-E02A-E0F0-77A3-052C43A19DC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34881" y="2369509"/>
            <a:ext cx="1323070" cy="986790"/>
          </a:xfrm>
          <a:prstGeom prst="rect">
            <a:avLst/>
          </a:prstGeom>
        </p:spPr>
      </p:pic>
      <p:pic>
        <p:nvPicPr>
          <p:cNvPr id="15" name="Picture 14" descr="A black and white logo&#10;&#10;AI-generated content may be incorrect.">
            <a:extLst>
              <a:ext uri="{FF2B5EF4-FFF2-40B4-BE49-F238E27FC236}">
                <a16:creationId xmlns:a16="http://schemas.microsoft.com/office/drawing/2014/main" id="{7B845B71-D1A5-1E6A-486F-EF7C683F2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2557" y="257476"/>
            <a:ext cx="2982901" cy="994300"/>
          </a:xfrm>
          <a:prstGeom prst="rect">
            <a:avLst/>
          </a:prstGeom>
        </p:spPr>
      </p:pic>
      <p:sp>
        <p:nvSpPr>
          <p:cNvPr id="17" name="Speech Bubble: Oval 16">
            <a:extLst>
              <a:ext uri="{FF2B5EF4-FFF2-40B4-BE49-F238E27FC236}">
                <a16:creationId xmlns:a16="http://schemas.microsoft.com/office/drawing/2014/main" id="{9E60673F-1DD1-16FD-0EE2-0E32AE59F793}"/>
              </a:ext>
            </a:extLst>
          </p:cNvPr>
          <p:cNvSpPr/>
          <p:nvPr/>
        </p:nvSpPr>
        <p:spPr>
          <a:xfrm>
            <a:off x="2970211" y="2353621"/>
            <a:ext cx="3125789" cy="679690"/>
          </a:xfrm>
          <a:prstGeom prst="wedgeEllipseCallout">
            <a:avLst>
              <a:gd name="adj1" fmla="val 63192"/>
              <a:gd name="adj2" fmla="val 4559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The digital era…</a:t>
            </a:r>
            <a:endParaRPr lang="en-IE" sz="2200" dirty="0">
              <a:solidFill>
                <a:schemeClr val="tx1"/>
              </a:solidFill>
            </a:endParaRPr>
          </a:p>
        </p:txBody>
      </p:sp>
      <p:pic>
        <p:nvPicPr>
          <p:cNvPr id="5" name="Picture 4" descr="A white elephant with tusks&#10;&#10;AI-generated content may be incorrect.">
            <a:extLst>
              <a:ext uri="{FF2B5EF4-FFF2-40B4-BE49-F238E27FC236}">
                <a16:creationId xmlns:a16="http://schemas.microsoft.com/office/drawing/2014/main" id="{7E5DEFC0-FDD7-EFDF-647A-0E95E2224598}"/>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643309" y="2423433"/>
            <a:ext cx="2198001" cy="1751073"/>
          </a:xfrm>
          <a:prstGeom prst="rect">
            <a:avLst/>
          </a:prstGeom>
        </p:spPr>
      </p:pic>
      <p:sp>
        <p:nvSpPr>
          <p:cNvPr id="9" name="Speech Bubble: Oval 8">
            <a:extLst>
              <a:ext uri="{FF2B5EF4-FFF2-40B4-BE49-F238E27FC236}">
                <a16:creationId xmlns:a16="http://schemas.microsoft.com/office/drawing/2014/main" id="{B86D879B-E38A-115C-E138-19322219FF9D}"/>
              </a:ext>
            </a:extLst>
          </p:cNvPr>
          <p:cNvSpPr/>
          <p:nvPr/>
        </p:nvSpPr>
        <p:spPr>
          <a:xfrm>
            <a:off x="3335395" y="3343882"/>
            <a:ext cx="3065406" cy="679690"/>
          </a:xfrm>
          <a:prstGeom prst="wedgeEllipseCallout">
            <a:avLst>
              <a:gd name="adj1" fmla="val 53448"/>
              <a:gd name="adj2" fmla="val -6176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GenAI</a:t>
            </a:r>
            <a:endParaRPr lang="en-IE" sz="2200" dirty="0">
              <a:solidFill>
                <a:schemeClr val="tx1"/>
              </a:solidFill>
            </a:endParaRPr>
          </a:p>
        </p:txBody>
      </p:sp>
      <p:pic>
        <p:nvPicPr>
          <p:cNvPr id="2050" name="Picture 2">
            <a:extLst>
              <a:ext uri="{FF2B5EF4-FFF2-40B4-BE49-F238E27FC236}">
                <a16:creationId xmlns:a16="http://schemas.microsoft.com/office/drawing/2014/main" id="{7C2436A5-E64C-A91B-1925-9015D12BA3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750" y="4434567"/>
            <a:ext cx="9334500" cy="1581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8E789E1-F47A-5D87-B4E2-BA9C88C12F54}"/>
              </a:ext>
            </a:extLst>
          </p:cNvPr>
          <p:cNvSpPr txBox="1"/>
          <p:nvPr/>
        </p:nvSpPr>
        <p:spPr>
          <a:xfrm>
            <a:off x="9265256" y="2444404"/>
            <a:ext cx="2446720" cy="1107996"/>
          </a:xfrm>
          <a:prstGeom prst="rect">
            <a:avLst/>
          </a:prstGeom>
          <a:noFill/>
          <a:ln w="57150">
            <a:solidFill>
              <a:schemeClr val="tx1"/>
            </a:solidFill>
          </a:ln>
        </p:spPr>
        <p:txBody>
          <a:bodyPr wrap="square" rtlCol="0">
            <a:spAutoFit/>
          </a:bodyPr>
          <a:lstStyle/>
          <a:p>
            <a:pPr algn="ctr"/>
            <a:endParaRPr lang="en-GB" sz="2200" b="1" dirty="0"/>
          </a:p>
          <a:p>
            <a:pPr algn="ctr"/>
            <a:r>
              <a:rPr lang="en-GB" sz="2200" b="1" dirty="0"/>
              <a:t>A profound shift!</a:t>
            </a:r>
          </a:p>
          <a:p>
            <a:pPr algn="ctr"/>
            <a:endParaRPr lang="en-GB" sz="2200" dirty="0"/>
          </a:p>
        </p:txBody>
      </p:sp>
    </p:spTree>
    <p:extLst>
      <p:ext uri="{BB962C8B-B14F-4D97-AF65-F5344CB8AC3E}">
        <p14:creationId xmlns:p14="http://schemas.microsoft.com/office/powerpoint/2010/main" val="211615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FF46A4-4487-44ED-88E7-852286A13283}"/>
              </a:ext>
            </a:extLst>
          </p:cNvPr>
          <p:cNvSpPr>
            <a:spLocks noGrp="1"/>
          </p:cNvSpPr>
          <p:nvPr>
            <p:ph type="ctrTitle"/>
          </p:nvPr>
        </p:nvSpPr>
        <p:spPr>
          <a:xfrm>
            <a:off x="1034868" y="2222396"/>
            <a:ext cx="9694092" cy="2075287"/>
          </a:xfrm>
        </p:spPr>
        <p:txBody>
          <a:bodyPr/>
          <a:lstStyle/>
          <a:p>
            <a:r>
              <a:rPr lang="en-US" sz="4400" dirty="0">
                <a:effectLst/>
                <a:ea typeface="Times New Roman" panose="02020603050405020304" pitchFamily="18" charset="0"/>
              </a:rPr>
              <a:t>Context for Innovation:</a:t>
            </a:r>
            <a:br>
              <a:rPr lang="en-US" sz="3200" dirty="0">
                <a:effectLst/>
                <a:ea typeface="Times New Roman" panose="02020603050405020304" pitchFamily="18" charset="0"/>
              </a:rPr>
            </a:br>
            <a:r>
              <a:rPr lang="en-US" sz="3600" dirty="0">
                <a:ea typeface="Times New Roman" panose="02020603050405020304" pitchFamily="18" charset="0"/>
              </a:rPr>
              <a:t>Fifty years of science and mathematics education through the lens of ATEE</a:t>
            </a:r>
            <a:endParaRPr lang="en-IE" sz="3600" dirty="0"/>
          </a:p>
        </p:txBody>
      </p:sp>
      <p:sp>
        <p:nvSpPr>
          <p:cNvPr id="6" name="Subtitle 5">
            <a:extLst>
              <a:ext uri="{FF2B5EF4-FFF2-40B4-BE49-F238E27FC236}">
                <a16:creationId xmlns:a16="http://schemas.microsoft.com/office/drawing/2014/main" id="{ADE99E26-F00A-4C6C-A476-FF6238A0C946}"/>
              </a:ext>
            </a:extLst>
          </p:cNvPr>
          <p:cNvSpPr>
            <a:spLocks noGrp="1"/>
          </p:cNvSpPr>
          <p:nvPr>
            <p:ph type="subTitle" idx="1"/>
          </p:nvPr>
        </p:nvSpPr>
        <p:spPr>
          <a:xfrm>
            <a:off x="1034868" y="5367188"/>
            <a:ext cx="3128447" cy="468836"/>
          </a:xfrm>
        </p:spPr>
        <p:txBody>
          <a:bodyPr/>
          <a:lstStyle/>
          <a:p>
            <a:pPr>
              <a:spcBef>
                <a:spcPts val="0"/>
              </a:spcBef>
            </a:pPr>
            <a:r>
              <a:rPr lang="en-IE" sz="2800" dirty="0">
                <a:cs typeface="Times New Roman" panose="02020603050405020304" pitchFamily="18" charset="0"/>
              </a:rPr>
              <a:t>Elizabeth Oldham</a:t>
            </a:r>
          </a:p>
        </p:txBody>
      </p:sp>
      <p:sp>
        <p:nvSpPr>
          <p:cNvPr id="7" name="Text Placeholder 6">
            <a:extLst>
              <a:ext uri="{FF2B5EF4-FFF2-40B4-BE49-F238E27FC236}">
                <a16:creationId xmlns:a16="http://schemas.microsoft.com/office/drawing/2014/main" id="{D24B62E1-C71B-490A-82CD-DF90AF0D4BD7}"/>
              </a:ext>
            </a:extLst>
          </p:cNvPr>
          <p:cNvSpPr>
            <a:spLocks noGrp="1"/>
          </p:cNvSpPr>
          <p:nvPr>
            <p:ph type="body" sz="quarter" idx="10"/>
          </p:nvPr>
        </p:nvSpPr>
        <p:spPr>
          <a:xfrm>
            <a:off x="1034868" y="5817051"/>
            <a:ext cx="4425406" cy="468836"/>
          </a:xfrm>
        </p:spPr>
        <p:txBody>
          <a:bodyPr/>
          <a:lstStyle/>
          <a:p>
            <a:r>
              <a:rPr lang="en-GB" sz="2800" b="0" dirty="0">
                <a:cs typeface="Times New Roman" panose="02020603050405020304" pitchFamily="18" charset="0"/>
              </a:rPr>
              <a:t>ATEE@50: 25</a:t>
            </a:r>
            <a:r>
              <a:rPr lang="en-GB" sz="2800" b="0" baseline="30000" dirty="0">
                <a:cs typeface="Times New Roman" panose="02020603050405020304" pitchFamily="18" charset="0"/>
              </a:rPr>
              <a:t>th</a:t>
            </a:r>
            <a:r>
              <a:rPr lang="en-GB" sz="2800" b="0" dirty="0">
                <a:cs typeface="Times New Roman" panose="02020603050405020304" pitchFamily="18" charset="0"/>
              </a:rPr>
              <a:t> February 2026</a:t>
            </a:r>
            <a:endParaRPr lang="en-IE" sz="2800" b="0" dirty="0">
              <a:cs typeface="Times New Roman" panose="02020603050405020304" pitchFamily="18" charset="0"/>
            </a:endParaRPr>
          </a:p>
        </p:txBody>
      </p:sp>
      <p:sp>
        <p:nvSpPr>
          <p:cNvPr id="8" name="Rectangle 7">
            <a:extLst>
              <a:ext uri="{FF2B5EF4-FFF2-40B4-BE49-F238E27FC236}">
                <a16:creationId xmlns:a16="http://schemas.microsoft.com/office/drawing/2014/main" id="{0DA844AC-78C2-DCA9-D430-797A0D13E9C4}"/>
              </a:ext>
            </a:extLst>
          </p:cNvPr>
          <p:cNvSpPr/>
          <p:nvPr/>
        </p:nvSpPr>
        <p:spPr>
          <a:xfrm>
            <a:off x="8216539" y="548643"/>
            <a:ext cx="3069771" cy="10711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descr="A black and white logo&#10;&#10;AI-generated content may be incorrect.">
            <a:extLst>
              <a:ext uri="{FF2B5EF4-FFF2-40B4-BE49-F238E27FC236}">
                <a16:creationId xmlns:a16="http://schemas.microsoft.com/office/drawing/2014/main" id="{8BB87CAF-4834-D4DA-A6F7-682C9FF13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2" y="625497"/>
            <a:ext cx="2982901" cy="994300"/>
          </a:xfrm>
          <a:prstGeom prst="rect">
            <a:avLst/>
          </a:prstGeom>
        </p:spPr>
      </p:pic>
    </p:spTree>
    <p:extLst>
      <p:ext uri="{BB962C8B-B14F-4D97-AF65-F5344CB8AC3E}">
        <p14:creationId xmlns:p14="http://schemas.microsoft.com/office/powerpoint/2010/main" val="252026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B35D8E-3184-A6B2-CA3A-4EE04CFC3377}"/>
              </a:ext>
            </a:extLst>
          </p:cNvPr>
          <p:cNvSpPr/>
          <p:nvPr/>
        </p:nvSpPr>
        <p:spPr>
          <a:xfrm>
            <a:off x="7868811" y="505830"/>
            <a:ext cx="3069771" cy="107115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C4276F64-4970-2E37-0542-EDA93BE44F15}"/>
              </a:ext>
            </a:extLst>
          </p:cNvPr>
          <p:cNvSpPr>
            <a:spLocks noGrp="1"/>
          </p:cNvSpPr>
          <p:nvPr>
            <p:ph type="ctrTitle"/>
          </p:nvPr>
        </p:nvSpPr>
        <p:spPr>
          <a:xfrm>
            <a:off x="1095373" y="4388524"/>
            <a:ext cx="10001252" cy="554850"/>
          </a:xfrm>
        </p:spPr>
        <p:txBody>
          <a:bodyPr/>
          <a:lstStyle/>
          <a:p>
            <a:pPr algn="ctr"/>
            <a:r>
              <a:rPr lang="en-GB" sz="3600" i="1" dirty="0"/>
              <a:t>Go </a:t>
            </a:r>
            <a:r>
              <a:rPr lang="en-GB" sz="3600" i="1" dirty="0" err="1"/>
              <a:t>raibh</a:t>
            </a:r>
            <a:r>
              <a:rPr lang="en-GB" sz="3600" i="1" dirty="0"/>
              <a:t> </a:t>
            </a:r>
            <a:r>
              <a:rPr lang="en-GB" sz="3600" i="1" dirty="0" err="1"/>
              <a:t>maith</a:t>
            </a:r>
            <a:r>
              <a:rPr lang="en-GB" sz="3600" i="1" dirty="0"/>
              <a:t> </a:t>
            </a:r>
            <a:r>
              <a:rPr lang="en-GB" sz="3600" i="1" dirty="0" err="1"/>
              <a:t>agaibh</a:t>
            </a:r>
            <a:br>
              <a:rPr lang="en-GB" dirty="0"/>
            </a:br>
            <a:br>
              <a:rPr lang="en-GB" dirty="0"/>
            </a:br>
            <a:r>
              <a:rPr lang="en-GB" dirty="0"/>
              <a:t>Thank you</a:t>
            </a:r>
            <a:endParaRPr lang="en-IE" dirty="0"/>
          </a:p>
        </p:txBody>
      </p:sp>
      <p:pic>
        <p:nvPicPr>
          <p:cNvPr id="3" name="Picture 2" descr="A black and white logo&#10;&#10;AI-generated content may be incorrect.">
            <a:extLst>
              <a:ext uri="{FF2B5EF4-FFF2-40B4-BE49-F238E27FC236}">
                <a16:creationId xmlns:a16="http://schemas.microsoft.com/office/drawing/2014/main" id="{C8B4298E-7556-B965-0683-728C8D8EC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811" y="505830"/>
            <a:ext cx="2982901" cy="994300"/>
          </a:xfrm>
          <a:prstGeom prst="rect">
            <a:avLst/>
          </a:prstGeom>
        </p:spPr>
      </p:pic>
      <p:pic>
        <p:nvPicPr>
          <p:cNvPr id="6" name="Picture 5">
            <a:extLst>
              <a:ext uri="{FF2B5EF4-FFF2-40B4-BE49-F238E27FC236}">
                <a16:creationId xmlns:a16="http://schemas.microsoft.com/office/drawing/2014/main" id="{50EE9ACA-B1D5-C119-A454-12D0639AB60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18530" y="3114890"/>
            <a:ext cx="691360" cy="753440"/>
          </a:xfrm>
          <a:prstGeom prst="rect">
            <a:avLst/>
          </a:prstGeom>
        </p:spPr>
      </p:pic>
      <p:pic>
        <p:nvPicPr>
          <p:cNvPr id="8" name="Picture 7">
            <a:extLst>
              <a:ext uri="{FF2B5EF4-FFF2-40B4-BE49-F238E27FC236}">
                <a16:creationId xmlns:a16="http://schemas.microsoft.com/office/drawing/2014/main" id="{9508C97E-F9B8-AF55-0067-CE1A1D6DC11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3182112" y="3054491"/>
            <a:ext cx="691360" cy="753440"/>
          </a:xfrm>
          <a:prstGeom prst="rect">
            <a:avLst/>
          </a:prstGeom>
        </p:spPr>
      </p:pic>
    </p:spTree>
    <p:extLst>
      <p:ext uri="{BB962C8B-B14F-4D97-AF65-F5344CB8AC3E}">
        <p14:creationId xmlns:p14="http://schemas.microsoft.com/office/powerpoint/2010/main" val="1252724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cab35d8218_0_36"/>
          <p:cNvSpPr txBox="1">
            <a:spLocks noGrp="1"/>
          </p:cNvSpPr>
          <p:nvPr>
            <p:ph type="body" idx="4294967295"/>
          </p:nvPr>
        </p:nvSpPr>
        <p:spPr>
          <a:xfrm>
            <a:off x="335544" y="0"/>
            <a:ext cx="11664300" cy="7056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ct val="69498"/>
              <a:buNone/>
            </a:pPr>
            <a:endParaRPr dirty="0"/>
          </a:p>
          <a:p>
            <a:pPr marL="0" lvl="0" indent="0" algn="ctr" rtl="0">
              <a:lnSpc>
                <a:spcPct val="100000"/>
              </a:lnSpc>
              <a:spcBef>
                <a:spcPts val="360"/>
              </a:spcBef>
              <a:spcAft>
                <a:spcPts val="0"/>
              </a:spcAft>
              <a:buClr>
                <a:schemeClr val="dk1"/>
              </a:buClr>
              <a:buSzPct val="120000"/>
              <a:buNone/>
            </a:pPr>
            <a:endParaRPr sz="3000" dirty="0"/>
          </a:p>
          <a:p>
            <a:pPr marL="0" lvl="0" indent="0" algn="ctr" rtl="0">
              <a:lnSpc>
                <a:spcPct val="100000"/>
              </a:lnSpc>
              <a:spcBef>
                <a:spcPts val="360"/>
              </a:spcBef>
              <a:spcAft>
                <a:spcPts val="0"/>
              </a:spcAft>
              <a:buClr>
                <a:schemeClr val="dk1"/>
              </a:buClr>
              <a:buSzPct val="120000"/>
              <a:buNone/>
            </a:pPr>
            <a:endParaRPr sz="3000" dirty="0"/>
          </a:p>
          <a:p>
            <a:pPr marL="0" lvl="0" indent="0" algn="ctr" rtl="0">
              <a:lnSpc>
                <a:spcPct val="100000"/>
              </a:lnSpc>
              <a:spcBef>
                <a:spcPts val="360"/>
              </a:spcBef>
              <a:spcAft>
                <a:spcPts val="0"/>
              </a:spcAft>
              <a:buClr>
                <a:schemeClr val="dk1"/>
              </a:buClr>
              <a:buSzPct val="120000"/>
              <a:buNone/>
            </a:pPr>
            <a:endParaRPr sz="1600" dirty="0"/>
          </a:p>
          <a:p>
            <a:pPr marL="0" lvl="0" indent="0" algn="ctr" rtl="0">
              <a:lnSpc>
                <a:spcPct val="100000"/>
              </a:lnSpc>
              <a:spcBef>
                <a:spcPts val="360"/>
              </a:spcBef>
              <a:spcAft>
                <a:spcPts val="0"/>
              </a:spcAft>
              <a:buClr>
                <a:schemeClr val="dk1"/>
              </a:buClr>
              <a:buSzPct val="120000"/>
              <a:buNone/>
            </a:pPr>
            <a:r>
              <a:rPr lang="en-US" sz="3000" u="sng" dirty="0">
                <a:solidFill>
                  <a:schemeClr val="hlink"/>
                </a:solidFill>
                <a:hlinkClick r:id="rId3"/>
              </a:rPr>
              <a:t>https://atee.education/rd-communities/science-and-mathematics/</a:t>
            </a:r>
            <a:r>
              <a:rPr lang="en-US" sz="3600" dirty="0"/>
              <a:t> </a:t>
            </a:r>
            <a:endParaRPr sz="3600" dirty="0"/>
          </a:p>
          <a:p>
            <a:pPr marL="0" lvl="0" indent="0" algn="ctr" rtl="0">
              <a:lnSpc>
                <a:spcPct val="100000"/>
              </a:lnSpc>
              <a:spcBef>
                <a:spcPts val="360"/>
              </a:spcBef>
              <a:spcAft>
                <a:spcPts val="0"/>
              </a:spcAft>
              <a:buClr>
                <a:schemeClr val="dk1"/>
              </a:buClr>
              <a:buSzPct val="120000"/>
              <a:buNone/>
            </a:pPr>
            <a:endParaRPr sz="3000" dirty="0"/>
          </a:p>
          <a:p>
            <a:pPr marL="0" lvl="0" indent="0" algn="ctr" rtl="0">
              <a:lnSpc>
                <a:spcPct val="100000"/>
              </a:lnSpc>
              <a:spcBef>
                <a:spcPts val="360"/>
              </a:spcBef>
              <a:spcAft>
                <a:spcPts val="0"/>
              </a:spcAft>
              <a:buClr>
                <a:schemeClr val="dk1"/>
              </a:buClr>
              <a:buSzPct val="120000"/>
              <a:buFont typeface="Avenir"/>
              <a:buNone/>
            </a:pPr>
            <a:endParaRPr sz="3000" dirty="0"/>
          </a:p>
          <a:p>
            <a:pPr marL="0" lvl="0" indent="0" algn="ctr" rtl="0">
              <a:lnSpc>
                <a:spcPct val="100000"/>
              </a:lnSpc>
              <a:spcBef>
                <a:spcPts val="360"/>
              </a:spcBef>
              <a:spcAft>
                <a:spcPts val="0"/>
              </a:spcAft>
              <a:buClr>
                <a:schemeClr val="dk1"/>
              </a:buClr>
              <a:buSzPct val="39285"/>
              <a:buFont typeface="Arial"/>
              <a:buNone/>
            </a:pPr>
            <a:endParaRPr dirty="0"/>
          </a:p>
          <a:p>
            <a:pPr marL="0" lvl="0" indent="0" algn="ctr" rtl="0">
              <a:lnSpc>
                <a:spcPct val="100000"/>
              </a:lnSpc>
              <a:spcBef>
                <a:spcPts val="360"/>
              </a:spcBef>
              <a:spcAft>
                <a:spcPts val="0"/>
              </a:spcAft>
              <a:buClr>
                <a:schemeClr val="dk1"/>
              </a:buClr>
              <a:buSzPct val="39285"/>
              <a:buFont typeface="Arial"/>
              <a:buNone/>
            </a:pPr>
            <a:endParaRPr dirty="0"/>
          </a:p>
          <a:p>
            <a:pPr marL="0" lvl="0" indent="0" algn="ctr" rtl="0">
              <a:lnSpc>
                <a:spcPct val="100000"/>
              </a:lnSpc>
              <a:spcBef>
                <a:spcPts val="360"/>
              </a:spcBef>
              <a:spcAft>
                <a:spcPts val="0"/>
              </a:spcAft>
              <a:buClr>
                <a:schemeClr val="dk1"/>
              </a:buClr>
              <a:buSzPct val="39285"/>
              <a:buFont typeface="Arial"/>
              <a:buNone/>
            </a:pPr>
            <a:endParaRPr dirty="0"/>
          </a:p>
          <a:p>
            <a:pPr marL="0" lvl="0" indent="0" algn="ctr" rtl="0">
              <a:lnSpc>
                <a:spcPct val="100000"/>
              </a:lnSpc>
              <a:spcBef>
                <a:spcPts val="360"/>
              </a:spcBef>
              <a:spcAft>
                <a:spcPts val="0"/>
              </a:spcAft>
              <a:buClr>
                <a:schemeClr val="dk1"/>
              </a:buClr>
              <a:buSzPct val="39285"/>
              <a:buFont typeface="Arial"/>
              <a:buNone/>
            </a:pPr>
            <a:endParaRPr dirty="0"/>
          </a:p>
          <a:p>
            <a:pPr marL="0" lvl="0" indent="0" algn="ctr" rtl="0">
              <a:lnSpc>
                <a:spcPct val="100000"/>
              </a:lnSpc>
              <a:spcBef>
                <a:spcPts val="360"/>
              </a:spcBef>
              <a:spcAft>
                <a:spcPts val="0"/>
              </a:spcAft>
              <a:buClr>
                <a:schemeClr val="dk1"/>
              </a:buClr>
              <a:buSzPct val="39285"/>
              <a:buFont typeface="Arial"/>
              <a:buNone/>
            </a:pPr>
            <a:endParaRPr dirty="0"/>
          </a:p>
          <a:p>
            <a:pPr marL="0" lvl="0" indent="0" algn="ctr" rtl="0">
              <a:lnSpc>
                <a:spcPct val="100000"/>
              </a:lnSpc>
              <a:spcBef>
                <a:spcPts val="360"/>
              </a:spcBef>
              <a:spcAft>
                <a:spcPts val="0"/>
              </a:spcAft>
              <a:buClr>
                <a:schemeClr val="dk1"/>
              </a:buClr>
              <a:buSzPct val="39285"/>
              <a:buFont typeface="Arial"/>
              <a:buNone/>
            </a:pPr>
            <a:endParaRPr dirty="0"/>
          </a:p>
          <a:p>
            <a:pPr marL="0" lvl="0" indent="0" algn="l" rtl="0">
              <a:lnSpc>
                <a:spcPct val="100000"/>
              </a:lnSpc>
              <a:spcBef>
                <a:spcPts val="360"/>
              </a:spcBef>
              <a:spcAft>
                <a:spcPts val="0"/>
              </a:spcAft>
              <a:buClr>
                <a:schemeClr val="dk1"/>
              </a:buClr>
              <a:buSzPct val="39285"/>
              <a:buFont typeface="Arial"/>
              <a:buNone/>
            </a:pPr>
            <a:endParaRPr dirty="0"/>
          </a:p>
          <a:p>
            <a:pPr marL="0" lvl="0" indent="0" algn="ctr" rtl="0">
              <a:lnSpc>
                <a:spcPct val="100000"/>
              </a:lnSpc>
              <a:spcBef>
                <a:spcPts val="360"/>
              </a:spcBef>
              <a:spcAft>
                <a:spcPts val="0"/>
              </a:spcAft>
              <a:buSzPct val="129032"/>
              <a:buNone/>
            </a:pPr>
            <a:endParaRPr dirty="0"/>
          </a:p>
          <a:p>
            <a:pPr marL="0" lvl="0" indent="0" algn="l" rtl="0">
              <a:lnSpc>
                <a:spcPct val="100000"/>
              </a:lnSpc>
              <a:spcBef>
                <a:spcPts val="360"/>
              </a:spcBef>
              <a:spcAft>
                <a:spcPts val="0"/>
              </a:spcAft>
              <a:buClr>
                <a:schemeClr val="dk1"/>
              </a:buClr>
              <a:buSzPct val="55000"/>
              <a:buFont typeface="Arial"/>
              <a:buNone/>
            </a:pPr>
            <a:r>
              <a:rPr lang="en-US" sz="2000" dirty="0">
                <a:latin typeface="Avenir"/>
                <a:ea typeface="Avenir"/>
                <a:cs typeface="Avenir"/>
                <a:sym typeface="Avenir"/>
              </a:rPr>
              <a:t>                                                </a:t>
            </a:r>
            <a:endParaRPr sz="2000" dirty="0">
              <a:latin typeface="Avenir"/>
              <a:ea typeface="Avenir"/>
              <a:cs typeface="Avenir"/>
              <a:sym typeface="Avenir"/>
            </a:endParaRPr>
          </a:p>
          <a:p>
            <a:pPr marL="0" lvl="0" indent="0" algn="l" rtl="0">
              <a:lnSpc>
                <a:spcPct val="100000"/>
              </a:lnSpc>
              <a:spcBef>
                <a:spcPts val="0"/>
              </a:spcBef>
              <a:spcAft>
                <a:spcPts val="0"/>
              </a:spcAft>
              <a:buClr>
                <a:schemeClr val="dk1"/>
              </a:buClr>
              <a:buSzPct val="54053"/>
              <a:buNone/>
            </a:pPr>
            <a:endParaRPr sz="3600" dirty="0">
              <a:latin typeface="Avenir"/>
              <a:ea typeface="Avenir"/>
              <a:cs typeface="Avenir"/>
              <a:sym typeface="Avenir"/>
            </a:endParaRPr>
          </a:p>
          <a:p>
            <a:pPr marL="0" lvl="0" indent="0" algn="ctr" rtl="0">
              <a:lnSpc>
                <a:spcPct val="100000"/>
              </a:lnSpc>
              <a:spcBef>
                <a:spcPts val="0"/>
              </a:spcBef>
              <a:spcAft>
                <a:spcPts val="0"/>
              </a:spcAft>
              <a:buClr>
                <a:srgbClr val="000000"/>
              </a:buClr>
              <a:buSzPct val="112500"/>
              <a:buNone/>
            </a:pPr>
            <a:endParaRPr sz="4800" b="1" dirty="0">
              <a:solidFill>
                <a:srgbClr val="000000"/>
              </a:solidFill>
            </a:endParaRPr>
          </a:p>
          <a:p>
            <a:pPr marL="0" lvl="0" indent="0" algn="ctr" rtl="0">
              <a:lnSpc>
                <a:spcPct val="100000"/>
              </a:lnSpc>
              <a:spcBef>
                <a:spcPts val="0"/>
              </a:spcBef>
              <a:spcAft>
                <a:spcPts val="0"/>
              </a:spcAft>
              <a:buClr>
                <a:srgbClr val="000000"/>
              </a:buClr>
              <a:buSzPct val="112500"/>
              <a:buNone/>
            </a:pPr>
            <a:endParaRPr sz="4800" b="1" dirty="0">
              <a:solidFill>
                <a:srgbClr val="000000"/>
              </a:solidFill>
              <a:latin typeface="Avenir"/>
              <a:ea typeface="Avenir"/>
              <a:cs typeface="Avenir"/>
              <a:sym typeface="Avenir"/>
            </a:endParaRPr>
          </a:p>
          <a:p>
            <a:pPr marL="228600" lvl="0" indent="-50800" algn="l" rtl="0">
              <a:lnSpc>
                <a:spcPct val="90000"/>
              </a:lnSpc>
              <a:spcBef>
                <a:spcPts val="0"/>
              </a:spcBef>
              <a:spcAft>
                <a:spcPts val="0"/>
              </a:spcAft>
              <a:buClr>
                <a:schemeClr val="dk1"/>
              </a:buClr>
              <a:buSzPct val="100000"/>
              <a:buNone/>
            </a:pPr>
            <a:endParaRPr dirty="0"/>
          </a:p>
        </p:txBody>
      </p:sp>
      <p:pic>
        <p:nvPicPr>
          <p:cNvPr id="87" name="Google Shape;87;g3cab35d8218_0_36" descr="A black and white logo&#10;&#10;AI-generated content may be incorrect."/>
          <p:cNvPicPr preferRelativeResize="0"/>
          <p:nvPr/>
        </p:nvPicPr>
        <p:blipFill rotWithShape="1">
          <a:blip r:embed="rId4">
            <a:alphaModFix/>
          </a:blip>
          <a:srcRect/>
          <a:stretch/>
        </p:blipFill>
        <p:spPr>
          <a:xfrm>
            <a:off x="8932557" y="257476"/>
            <a:ext cx="2982901" cy="994300"/>
          </a:xfrm>
          <a:prstGeom prst="rect">
            <a:avLst/>
          </a:prstGeom>
          <a:noFill/>
          <a:ln>
            <a:noFill/>
          </a:ln>
        </p:spPr>
      </p:pic>
      <p:pic>
        <p:nvPicPr>
          <p:cNvPr id="88" name="Google Shape;88;g3cab35d8218_0_36"/>
          <p:cNvPicPr preferRelativeResize="0"/>
          <p:nvPr/>
        </p:nvPicPr>
        <p:blipFill rotWithShape="1">
          <a:blip r:embed="rId5">
            <a:alphaModFix/>
          </a:blip>
          <a:srcRect/>
          <a:stretch/>
        </p:blipFill>
        <p:spPr>
          <a:xfrm>
            <a:off x="263850" y="2305049"/>
            <a:ext cx="11664300" cy="3283626"/>
          </a:xfrm>
          <a:prstGeom prst="rect">
            <a:avLst/>
          </a:prstGeom>
          <a:noFill/>
          <a:ln>
            <a:noFill/>
          </a:ln>
        </p:spPr>
      </p:pic>
      <p:sp>
        <p:nvSpPr>
          <p:cNvPr id="89" name="Google Shape;89;g3cab35d8218_0_36"/>
          <p:cNvSpPr txBox="1">
            <a:spLocks noGrp="1"/>
          </p:cNvSpPr>
          <p:nvPr>
            <p:ph type="title"/>
          </p:nvPr>
        </p:nvSpPr>
        <p:spPr>
          <a:xfrm>
            <a:off x="682625" y="38441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dirty="0"/>
              <a:t>Who We Are</a:t>
            </a:r>
            <a:endParaRPr sz="4000" dirty="0"/>
          </a:p>
        </p:txBody>
      </p:sp>
      <p:sp>
        <p:nvSpPr>
          <p:cNvPr id="2" name="Rectangle 1">
            <a:extLst>
              <a:ext uri="{FF2B5EF4-FFF2-40B4-BE49-F238E27FC236}">
                <a16:creationId xmlns:a16="http://schemas.microsoft.com/office/drawing/2014/main" id="{7A9900B7-17E6-7979-B087-9890B268ECBF}"/>
              </a:ext>
            </a:extLst>
          </p:cNvPr>
          <p:cNvSpPr/>
          <p:nvPr/>
        </p:nvSpPr>
        <p:spPr>
          <a:xfrm>
            <a:off x="0" y="6386934"/>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5" name="Google Shape;85;g3cab35d8218_0_36"/>
          <p:cNvPicPr preferRelativeResize="0"/>
          <p:nvPr/>
        </p:nvPicPr>
        <p:blipFill rotWithShape="1">
          <a:blip r:embed="rId6">
            <a:alphaModFix/>
          </a:blip>
          <a:srcRect/>
          <a:stretch/>
        </p:blipFill>
        <p:spPr>
          <a:xfrm>
            <a:off x="682625" y="5588675"/>
            <a:ext cx="1789554" cy="1097425"/>
          </a:xfrm>
          <a:prstGeom prst="rect">
            <a:avLst/>
          </a:prstGeom>
          <a:noFill/>
          <a:ln>
            <a:noFill/>
          </a:ln>
        </p:spPr>
      </p:pic>
      <p:pic>
        <p:nvPicPr>
          <p:cNvPr id="3" name="Google Shape;86;g3cab35d8218_0_36">
            <a:extLst>
              <a:ext uri="{FF2B5EF4-FFF2-40B4-BE49-F238E27FC236}">
                <a16:creationId xmlns:a16="http://schemas.microsoft.com/office/drawing/2014/main" id="{5A53B321-2A7A-50FF-3B8E-0DE7EB8A45CE}"/>
              </a:ext>
            </a:extLst>
          </p:cNvPr>
          <p:cNvPicPr preferRelativeResize="0"/>
          <p:nvPr/>
        </p:nvPicPr>
        <p:blipFill rotWithShape="1">
          <a:blip r:embed="rId7">
            <a:alphaModFix/>
          </a:blip>
          <a:srcRect/>
          <a:stretch/>
        </p:blipFill>
        <p:spPr>
          <a:xfrm>
            <a:off x="10848125" y="5607713"/>
            <a:ext cx="1008331" cy="10974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Rectangle 1">
            <a:extLst>
              <a:ext uri="{FF2B5EF4-FFF2-40B4-BE49-F238E27FC236}">
                <a16:creationId xmlns:a16="http://schemas.microsoft.com/office/drawing/2014/main" id="{D27B87C6-1C54-DC1F-72DF-3ED3775E9582}"/>
              </a:ext>
            </a:extLst>
          </p:cNvPr>
          <p:cNvSpPr/>
          <p:nvPr/>
        </p:nvSpPr>
        <p:spPr>
          <a:xfrm>
            <a:off x="0" y="6364224"/>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Google Shape;95;g376312f7fdb_1_104"/>
          <p:cNvSpPr txBox="1">
            <a:spLocks noGrp="1"/>
          </p:cNvSpPr>
          <p:nvPr>
            <p:ph type="title"/>
          </p:nvPr>
        </p:nvSpPr>
        <p:spPr>
          <a:xfrm>
            <a:off x="609473" y="365125"/>
            <a:ext cx="106711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dirty="0"/>
              <a:t>Our Current RDC Project – </a:t>
            </a:r>
            <a:r>
              <a:rPr lang="en-US" sz="4000" dirty="0" err="1"/>
              <a:t>Mathscify</a:t>
            </a:r>
            <a:endParaRPr sz="4000" dirty="0"/>
          </a:p>
        </p:txBody>
      </p:sp>
      <p:sp>
        <p:nvSpPr>
          <p:cNvPr id="96" name="Google Shape;96;g376312f7fdb_1_104"/>
          <p:cNvSpPr txBox="1">
            <a:spLocks noGrp="1"/>
          </p:cNvSpPr>
          <p:nvPr>
            <p:ph type="body" idx="1"/>
          </p:nvPr>
        </p:nvSpPr>
        <p:spPr>
          <a:xfrm>
            <a:off x="609473" y="1606875"/>
            <a:ext cx="10671175" cy="20664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dirty="0"/>
              <a:t>Ongoing RDC project: </a:t>
            </a:r>
            <a:r>
              <a:rPr lang="en-US" b="1" dirty="0"/>
              <a:t>assessment toolkit </a:t>
            </a:r>
            <a:r>
              <a:rPr lang="en-US" dirty="0"/>
              <a:t>website</a:t>
            </a:r>
            <a:endParaRPr dirty="0"/>
          </a:p>
          <a:p>
            <a:pPr marL="914400" lvl="1" indent="-342900" algn="l" rtl="0">
              <a:lnSpc>
                <a:spcPct val="100000"/>
              </a:lnSpc>
              <a:spcBef>
                <a:spcPts val="1200"/>
              </a:spcBef>
              <a:spcAft>
                <a:spcPts val="0"/>
              </a:spcAft>
              <a:buSzPts val="1800"/>
              <a:buChar char="•"/>
            </a:pPr>
            <a:r>
              <a:rPr lang="en-US" dirty="0"/>
              <a:t>Multilingual repository of </a:t>
            </a:r>
            <a:r>
              <a:rPr lang="en-US" b="1" dirty="0"/>
              <a:t>mathematics / science problem-solving tasks</a:t>
            </a:r>
            <a:r>
              <a:rPr lang="en-US" dirty="0"/>
              <a:t>, with teacher resources to support </a:t>
            </a:r>
            <a:r>
              <a:rPr lang="en-US" b="1" dirty="0"/>
              <a:t>formative assessment</a:t>
            </a:r>
            <a:endParaRPr b="1" dirty="0"/>
          </a:p>
          <a:p>
            <a:pPr marL="1371600" lvl="2" indent="-342900" algn="l" rtl="0">
              <a:lnSpc>
                <a:spcPct val="100000"/>
              </a:lnSpc>
              <a:spcBef>
                <a:spcPts val="1200"/>
              </a:spcBef>
              <a:spcAft>
                <a:spcPts val="0"/>
              </a:spcAft>
              <a:buSzPts val="1800"/>
              <a:buChar char="•"/>
            </a:pPr>
            <a:r>
              <a:rPr lang="en-US" i="1" dirty="0"/>
              <a:t>Chiefly mathematics so far</a:t>
            </a:r>
            <a:endParaRPr i="1" dirty="0"/>
          </a:p>
          <a:p>
            <a:pPr marL="0" lvl="0" indent="0" algn="l" rtl="0">
              <a:lnSpc>
                <a:spcPct val="100000"/>
              </a:lnSpc>
              <a:spcBef>
                <a:spcPts val="1200"/>
              </a:spcBef>
              <a:spcAft>
                <a:spcPts val="0"/>
              </a:spcAft>
              <a:buSzPts val="1800"/>
              <a:buNone/>
            </a:pPr>
            <a:endParaRPr dirty="0"/>
          </a:p>
        </p:txBody>
      </p:sp>
      <p:pic>
        <p:nvPicPr>
          <p:cNvPr id="97" name="Google Shape;97;g376312f7fdb_1_104" descr="A black and white logo&#10;&#10;AI-generated content may be incorrect."/>
          <p:cNvPicPr preferRelativeResize="0"/>
          <p:nvPr/>
        </p:nvPicPr>
        <p:blipFill rotWithShape="1">
          <a:blip r:embed="rId3">
            <a:alphaModFix/>
          </a:blip>
          <a:srcRect/>
          <a:stretch/>
        </p:blipFill>
        <p:spPr>
          <a:xfrm>
            <a:off x="8932557" y="257476"/>
            <a:ext cx="2982901" cy="994300"/>
          </a:xfrm>
          <a:prstGeom prst="rect">
            <a:avLst/>
          </a:prstGeom>
          <a:noFill/>
          <a:ln>
            <a:noFill/>
          </a:ln>
        </p:spPr>
      </p:pic>
      <p:sp>
        <p:nvSpPr>
          <p:cNvPr id="98" name="Google Shape;98;g376312f7fdb_1_104"/>
          <p:cNvSpPr txBox="1"/>
          <p:nvPr/>
        </p:nvSpPr>
        <p:spPr>
          <a:xfrm>
            <a:off x="8937475" y="6306544"/>
            <a:ext cx="3254525"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20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https://www.mathscify.org/</a:t>
            </a:r>
            <a:r>
              <a:rPr lang="en-US" sz="2000" b="0" i="0" u="none" strike="noStrike" cap="none" dirty="0">
                <a:solidFill>
                  <a:schemeClr val="dk1"/>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p:txBody>
      </p:sp>
      <p:pic>
        <p:nvPicPr>
          <p:cNvPr id="99" name="Google Shape;99;g376312f7fdb_1_104"/>
          <p:cNvPicPr preferRelativeResize="0"/>
          <p:nvPr/>
        </p:nvPicPr>
        <p:blipFill rotWithShape="1">
          <a:blip r:embed="rId5">
            <a:alphaModFix/>
          </a:blip>
          <a:srcRect/>
          <a:stretch/>
        </p:blipFill>
        <p:spPr>
          <a:xfrm>
            <a:off x="3081571" y="3530726"/>
            <a:ext cx="5850986" cy="2775818"/>
          </a:xfrm>
          <a:prstGeom prst="rect">
            <a:avLst/>
          </a:prstGeom>
          <a:noFill/>
          <a:ln>
            <a:noFill/>
          </a:ln>
        </p:spPr>
      </p:pic>
      <p:pic>
        <p:nvPicPr>
          <p:cNvPr id="100" name="Google Shape;100;g376312f7fdb_1_104"/>
          <p:cNvPicPr preferRelativeResize="0"/>
          <p:nvPr/>
        </p:nvPicPr>
        <p:blipFill rotWithShape="1">
          <a:blip r:embed="rId6">
            <a:alphaModFix/>
          </a:blip>
          <a:srcRect/>
          <a:stretch/>
        </p:blipFill>
        <p:spPr>
          <a:xfrm>
            <a:off x="682625" y="5455325"/>
            <a:ext cx="1789554" cy="1097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2D58D118-A2EA-DFD0-3A91-46A814586A6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58FE5E6-41E8-C17F-663D-25094D4F8555}"/>
              </a:ext>
            </a:extLst>
          </p:cNvPr>
          <p:cNvSpPr/>
          <p:nvPr/>
        </p:nvSpPr>
        <p:spPr>
          <a:xfrm>
            <a:off x="0" y="6374742"/>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Google Shape;105;g3cab35d8218_0_48">
            <a:extLst>
              <a:ext uri="{FF2B5EF4-FFF2-40B4-BE49-F238E27FC236}">
                <a16:creationId xmlns:a16="http://schemas.microsoft.com/office/drawing/2014/main" id="{23271124-8732-DEA5-E1BC-CFAEA1978A5F}"/>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4000" dirty="0"/>
              <a:t>Get Involved</a:t>
            </a:r>
            <a:endParaRPr sz="6900" dirty="0"/>
          </a:p>
        </p:txBody>
      </p:sp>
      <p:pic>
        <p:nvPicPr>
          <p:cNvPr id="107" name="Google Shape;107;g3cab35d8218_0_48" descr="A black and white logo&#10;&#10;AI-generated content may be incorrect.">
            <a:extLst>
              <a:ext uri="{FF2B5EF4-FFF2-40B4-BE49-F238E27FC236}">
                <a16:creationId xmlns:a16="http://schemas.microsoft.com/office/drawing/2014/main" id="{8D1B57E6-5147-3FBC-20B0-8DD53ED7CB70}"/>
              </a:ext>
            </a:extLst>
          </p:cNvPr>
          <p:cNvPicPr preferRelativeResize="0"/>
          <p:nvPr/>
        </p:nvPicPr>
        <p:blipFill rotWithShape="1">
          <a:blip r:embed="rId3">
            <a:alphaModFix/>
          </a:blip>
          <a:srcRect/>
          <a:stretch/>
        </p:blipFill>
        <p:spPr>
          <a:xfrm>
            <a:off x="8932557" y="257476"/>
            <a:ext cx="2982901" cy="994300"/>
          </a:xfrm>
          <a:prstGeom prst="rect">
            <a:avLst/>
          </a:prstGeom>
          <a:noFill/>
          <a:ln>
            <a:noFill/>
          </a:ln>
        </p:spPr>
      </p:pic>
      <p:sp>
        <p:nvSpPr>
          <p:cNvPr id="108" name="Google Shape;108;g3cab35d8218_0_48">
            <a:extLst>
              <a:ext uri="{FF2B5EF4-FFF2-40B4-BE49-F238E27FC236}">
                <a16:creationId xmlns:a16="http://schemas.microsoft.com/office/drawing/2014/main" id="{063CC03C-509C-00DD-B535-038795B793BC}"/>
              </a:ext>
            </a:extLst>
          </p:cNvPr>
          <p:cNvSpPr txBox="1"/>
          <p:nvPr/>
        </p:nvSpPr>
        <p:spPr>
          <a:xfrm>
            <a:off x="6888900" y="5611600"/>
            <a:ext cx="5316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u="sng">
                <a:solidFill>
                  <a:schemeClr val="hlink"/>
                </a:solidFill>
                <a:hlinkClick r:id="rId4"/>
              </a:rPr>
              <a:t>lorraine.harbison@dcu.ie</a:t>
            </a:r>
            <a:endParaRPr sz="3000">
              <a:solidFill>
                <a:schemeClr val="dk1"/>
              </a:solidFill>
            </a:endParaRPr>
          </a:p>
          <a:p>
            <a:pPr marL="0" lvl="0" indent="0" algn="ctr" rtl="0">
              <a:spcBef>
                <a:spcPts val="0"/>
              </a:spcBef>
              <a:spcAft>
                <a:spcPts val="0"/>
              </a:spcAft>
              <a:buNone/>
            </a:pPr>
            <a:endParaRPr sz="3000">
              <a:solidFill>
                <a:schemeClr val="dk1"/>
              </a:solidFill>
            </a:endParaRPr>
          </a:p>
        </p:txBody>
      </p:sp>
      <p:pic>
        <p:nvPicPr>
          <p:cNvPr id="109" name="Google Shape;109;g3cab35d8218_0_48">
            <a:extLst>
              <a:ext uri="{FF2B5EF4-FFF2-40B4-BE49-F238E27FC236}">
                <a16:creationId xmlns:a16="http://schemas.microsoft.com/office/drawing/2014/main" id="{17557C65-6E57-2723-7088-EA4F241A27F0}"/>
              </a:ext>
            </a:extLst>
          </p:cNvPr>
          <p:cNvPicPr preferRelativeResize="0"/>
          <p:nvPr/>
        </p:nvPicPr>
        <p:blipFill rotWithShape="1">
          <a:blip r:embed="rId5">
            <a:alphaModFix/>
          </a:blip>
          <a:srcRect/>
          <a:stretch/>
        </p:blipFill>
        <p:spPr>
          <a:xfrm>
            <a:off x="682625" y="5455325"/>
            <a:ext cx="1789554" cy="1097425"/>
          </a:xfrm>
          <a:prstGeom prst="rect">
            <a:avLst/>
          </a:prstGeom>
          <a:noFill/>
          <a:ln>
            <a:noFill/>
          </a:ln>
        </p:spPr>
      </p:pic>
      <p:pic>
        <p:nvPicPr>
          <p:cNvPr id="110" name="Google Shape;110;g3cab35d8218_0_48" title="©Brian Cregan-8328.jpg">
            <a:extLst>
              <a:ext uri="{FF2B5EF4-FFF2-40B4-BE49-F238E27FC236}">
                <a16:creationId xmlns:a16="http://schemas.microsoft.com/office/drawing/2014/main" id="{A8EE5362-CB39-570D-F76A-83FF4389DF02}"/>
              </a:ext>
            </a:extLst>
          </p:cNvPr>
          <p:cNvPicPr preferRelativeResize="0"/>
          <p:nvPr/>
        </p:nvPicPr>
        <p:blipFill rotWithShape="1">
          <a:blip r:embed="rId6">
            <a:alphaModFix/>
          </a:blip>
          <a:srcRect l="8816" t="16321" r="14053" b="11492"/>
          <a:stretch/>
        </p:blipFill>
        <p:spPr>
          <a:xfrm>
            <a:off x="8013050" y="1996325"/>
            <a:ext cx="2532399" cy="3556173"/>
          </a:xfrm>
          <a:prstGeom prst="rect">
            <a:avLst/>
          </a:prstGeom>
          <a:noFill/>
          <a:ln>
            <a:noFill/>
          </a:ln>
        </p:spPr>
      </p:pic>
      <p:sp>
        <p:nvSpPr>
          <p:cNvPr id="111" name="Google Shape;111;g3cab35d8218_0_48">
            <a:extLst>
              <a:ext uri="{FF2B5EF4-FFF2-40B4-BE49-F238E27FC236}">
                <a16:creationId xmlns:a16="http://schemas.microsoft.com/office/drawing/2014/main" id="{8CCBBAED-E0F2-D1C6-9D69-1DE17BA692A4}"/>
              </a:ext>
            </a:extLst>
          </p:cNvPr>
          <p:cNvSpPr/>
          <p:nvPr/>
        </p:nvSpPr>
        <p:spPr>
          <a:xfrm>
            <a:off x="3076299" y="2552028"/>
            <a:ext cx="1931289" cy="1753944"/>
          </a:xfrm>
          <a:custGeom>
            <a:avLst/>
            <a:gdLst/>
            <a:ahLst/>
            <a:cxnLst/>
            <a:rect l="l" t="t" r="r" b="b"/>
            <a:pathLst>
              <a:path w="1427940" h="1525169" extrusionOk="0">
                <a:moveTo>
                  <a:pt x="0" y="0"/>
                </a:moveTo>
                <a:lnTo>
                  <a:pt x="1427940" y="0"/>
                </a:lnTo>
                <a:lnTo>
                  <a:pt x="1427940" y="1525170"/>
                </a:lnTo>
                <a:lnTo>
                  <a:pt x="0" y="152517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 name="Google Shape;96;g376312f7fdb_1_104">
            <a:extLst>
              <a:ext uri="{FF2B5EF4-FFF2-40B4-BE49-F238E27FC236}">
                <a16:creationId xmlns:a16="http://schemas.microsoft.com/office/drawing/2014/main" id="{BF62EA1D-4168-4102-8168-330B1D397277}"/>
              </a:ext>
            </a:extLst>
          </p:cNvPr>
          <p:cNvSpPr txBox="1">
            <a:spLocks noGrp="1"/>
          </p:cNvSpPr>
          <p:nvPr>
            <p:ph type="body" idx="1"/>
          </p:nvPr>
        </p:nvSpPr>
        <p:spPr>
          <a:xfrm>
            <a:off x="682625" y="1749927"/>
            <a:ext cx="7089775" cy="2066400"/>
          </a:xfrm>
          <a:prstGeom prst="rect">
            <a:avLst/>
          </a:prstGeom>
          <a:noFill/>
          <a:ln>
            <a:noFill/>
          </a:ln>
        </p:spPr>
        <p:txBody>
          <a:bodyPr spcFirstLastPara="1" wrap="square" lIns="91425" tIns="45700" rIns="91425" bIns="45700" anchor="t" anchorCtr="0">
            <a:noAutofit/>
          </a:bodyPr>
          <a:lstStyle/>
          <a:p>
            <a:pPr marL="914400" lvl="1" indent="-342900" algn="l" rtl="0">
              <a:lnSpc>
                <a:spcPct val="100000"/>
              </a:lnSpc>
              <a:spcBef>
                <a:spcPts val="1200"/>
              </a:spcBef>
              <a:spcAft>
                <a:spcPts val="0"/>
              </a:spcAft>
              <a:buSzPts val="1800"/>
              <a:buChar char="•"/>
            </a:pPr>
            <a:r>
              <a:rPr lang="en-GB" dirty="0">
                <a:solidFill>
                  <a:schemeClr val="tx1"/>
                </a:solidFill>
              </a:rPr>
              <a:t>Find out more at </a:t>
            </a:r>
            <a:r>
              <a:rPr lang="en-GB" dirty="0">
                <a:solidFill>
                  <a:schemeClr val="tx1"/>
                </a:solidFill>
                <a:hlinkClick r:id="rId8"/>
              </a:rPr>
              <a:t>www.mathscify.org</a:t>
            </a:r>
            <a:endParaRPr lang="en-GB" dirty="0">
              <a:solidFill>
                <a:schemeClr val="tx1"/>
              </a:solidFill>
            </a:endParaRPr>
          </a:p>
          <a:p>
            <a:pPr marL="914400" lvl="1" indent="-342900" algn="l" rtl="0">
              <a:lnSpc>
                <a:spcPct val="100000"/>
              </a:lnSpc>
              <a:spcBef>
                <a:spcPts val="1200"/>
              </a:spcBef>
              <a:spcAft>
                <a:spcPts val="0"/>
              </a:spcAft>
              <a:buSzPts val="1800"/>
              <a:buChar char="•"/>
            </a:pPr>
            <a:endParaRPr lang="en-GB" dirty="0"/>
          </a:p>
          <a:p>
            <a:pPr marL="914400" lvl="1" indent="-342900" algn="l" rtl="0">
              <a:lnSpc>
                <a:spcPct val="100000"/>
              </a:lnSpc>
              <a:spcBef>
                <a:spcPts val="1200"/>
              </a:spcBef>
              <a:spcAft>
                <a:spcPts val="0"/>
              </a:spcAft>
              <a:buSzPts val="1800"/>
              <a:buChar char="•"/>
            </a:pPr>
            <a:endParaRPr lang="en-GB" dirty="0"/>
          </a:p>
          <a:p>
            <a:pPr marL="914400" lvl="1" indent="-342900" algn="l" rtl="0">
              <a:lnSpc>
                <a:spcPct val="100000"/>
              </a:lnSpc>
              <a:spcBef>
                <a:spcPts val="1200"/>
              </a:spcBef>
              <a:spcAft>
                <a:spcPts val="0"/>
              </a:spcAft>
              <a:buSzPts val="1800"/>
              <a:buChar char="•"/>
            </a:pPr>
            <a:endParaRPr lang="en-GB" dirty="0"/>
          </a:p>
          <a:p>
            <a:pPr marL="914400" lvl="1" indent="-342900" algn="l" rtl="0">
              <a:lnSpc>
                <a:spcPct val="100000"/>
              </a:lnSpc>
              <a:spcBef>
                <a:spcPts val="1200"/>
              </a:spcBef>
              <a:spcAft>
                <a:spcPts val="0"/>
              </a:spcAft>
              <a:buSzPts val="1800"/>
              <a:buChar char="•"/>
            </a:pPr>
            <a:endParaRPr lang="en-GB" dirty="0"/>
          </a:p>
          <a:p>
            <a:pPr lvl="1">
              <a:lnSpc>
                <a:spcPct val="100000"/>
              </a:lnSpc>
              <a:spcBef>
                <a:spcPts val="1200"/>
              </a:spcBef>
            </a:pPr>
            <a:r>
              <a:rPr lang="en-GB" dirty="0"/>
              <a:t>Or our </a:t>
            </a:r>
            <a:r>
              <a:rPr lang="en-GB" b="1" dirty="0"/>
              <a:t>dedicated project website </a:t>
            </a:r>
            <a:r>
              <a:rPr lang="en-GB" dirty="0"/>
              <a:t>rdcsciencemathematics.weebly</a:t>
            </a:r>
            <a:r>
              <a:rPr lang="en-GB"/>
              <a:t>.com    </a:t>
            </a:r>
            <a:endParaRPr dirty="0"/>
          </a:p>
        </p:txBody>
      </p:sp>
      <p:sp>
        <p:nvSpPr>
          <p:cNvPr id="2" name="Google Shape;112;g3cab35d8218_0_48">
            <a:extLst>
              <a:ext uri="{FF2B5EF4-FFF2-40B4-BE49-F238E27FC236}">
                <a16:creationId xmlns:a16="http://schemas.microsoft.com/office/drawing/2014/main" id="{44A4EBE2-AD8C-F9AF-8FE8-B5750542DD96}"/>
              </a:ext>
            </a:extLst>
          </p:cNvPr>
          <p:cNvSpPr/>
          <p:nvPr/>
        </p:nvSpPr>
        <p:spPr>
          <a:xfrm>
            <a:off x="3227501" y="2825255"/>
            <a:ext cx="1628884" cy="1448714"/>
          </a:xfrm>
          <a:custGeom>
            <a:avLst/>
            <a:gdLst/>
            <a:ahLst/>
            <a:cxnLst/>
            <a:rect l="l" t="t" r="r" b="b"/>
            <a:pathLst>
              <a:path w="1470776" h="1470776" extrusionOk="0">
                <a:moveTo>
                  <a:pt x="0" y="0"/>
                </a:moveTo>
                <a:lnTo>
                  <a:pt x="1470776" y="0"/>
                </a:lnTo>
                <a:lnTo>
                  <a:pt x="1470776" y="1470776"/>
                </a:lnTo>
                <a:lnTo>
                  <a:pt x="0" y="1470776"/>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33743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13062D-F4D5-B48C-2AC3-E2D3BDFEFB28}"/>
              </a:ext>
            </a:extLst>
          </p:cNvPr>
          <p:cNvSpPr/>
          <p:nvPr/>
        </p:nvSpPr>
        <p:spPr>
          <a:xfrm>
            <a:off x="0" y="6386934"/>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ctrTitle"/>
          </p:nvPr>
        </p:nvSpPr>
        <p:spPr>
          <a:xfrm>
            <a:off x="5159896" y="2873182"/>
            <a:ext cx="5112568" cy="2461612"/>
          </a:xfrm>
        </p:spPr>
        <p:txBody>
          <a:bodyPr>
            <a:normAutofit fontScale="90000"/>
          </a:bodyPr>
          <a:lstStyle/>
          <a:p>
            <a:pPr algn="l"/>
            <a:br>
              <a:rPr lang="pt-PT" sz="3600" dirty="0">
                <a:cs typeface="Arial"/>
              </a:rPr>
            </a:br>
            <a:r>
              <a:rPr lang="pt-PT" sz="3600" dirty="0">
                <a:cs typeface="Arial"/>
              </a:rPr>
              <a:t>ATEE Winter Conference</a:t>
            </a:r>
            <a:br>
              <a:rPr lang="pt-PT" sz="3100" dirty="0">
                <a:cs typeface="Arial"/>
              </a:rPr>
            </a:br>
            <a:r>
              <a:rPr lang="pt-PT" sz="1100" dirty="0">
                <a:cs typeface="Arial"/>
              </a:rPr>
              <a:t>  </a:t>
            </a:r>
            <a:br>
              <a:rPr lang="pt-PT" sz="3100" dirty="0">
                <a:cs typeface="Arial"/>
              </a:rPr>
            </a:br>
            <a:r>
              <a:rPr lang="pt-PT" sz="3600" dirty="0">
                <a:cs typeface="Arial"/>
              </a:rPr>
              <a:t>2026</a:t>
            </a:r>
            <a:br>
              <a:rPr lang="pt-PT" sz="3600" dirty="0">
                <a:cs typeface="Arial"/>
              </a:rPr>
            </a:br>
            <a:br>
              <a:rPr lang="pt-PT" sz="3600" dirty="0">
                <a:cs typeface="Arial"/>
              </a:rPr>
            </a:br>
            <a:r>
              <a:rPr lang="pt-PT" sz="2700" dirty="0" err="1">
                <a:cs typeface="Arial"/>
              </a:rPr>
              <a:t>March</a:t>
            </a:r>
            <a:r>
              <a:rPr lang="pt-PT" sz="2700" dirty="0">
                <a:cs typeface="Arial"/>
              </a:rPr>
              <a:t>, 30th – April1st</a:t>
            </a:r>
            <a:br>
              <a:rPr lang="pt-PT" sz="2700" dirty="0">
                <a:cs typeface="Arial"/>
              </a:rPr>
            </a:br>
            <a:endParaRPr lang="pt-PT" sz="2700" dirty="0"/>
          </a:p>
        </p:txBody>
      </p:sp>
      <p:pic>
        <p:nvPicPr>
          <p:cNvPr id="4" name="Picture 2" descr="C:\Users\lleite\Desktop\Presidência\Nova imagem gráfica IE\Anexo I logotipo_I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5560" y="196115"/>
            <a:ext cx="1368152" cy="1225550"/>
          </a:xfrm>
          <a:prstGeom prst="rect">
            <a:avLst/>
          </a:prstGeom>
          <a:noFill/>
        </p:spPr>
      </p:pic>
      <p:pic>
        <p:nvPicPr>
          <p:cNvPr id="5" name="Imagem 4">
            <a:extLst>
              <a:ext uri="{FF2B5EF4-FFF2-40B4-BE49-F238E27FC236}">
                <a16:creationId xmlns:a16="http://schemas.microsoft.com/office/drawing/2014/main" id="{2FE5754B-79ED-43FB-8FFF-DA9084C279D9}"/>
              </a:ext>
            </a:extLst>
          </p:cNvPr>
          <p:cNvPicPr>
            <a:picLocks noChangeAspect="1"/>
          </p:cNvPicPr>
          <p:nvPr/>
        </p:nvPicPr>
        <p:blipFill>
          <a:blip r:embed="rId4"/>
          <a:stretch>
            <a:fillRect/>
          </a:stretch>
        </p:blipFill>
        <p:spPr>
          <a:xfrm>
            <a:off x="7392144" y="312023"/>
            <a:ext cx="2981202" cy="993734"/>
          </a:xfrm>
          <a:prstGeom prst="rect">
            <a:avLst/>
          </a:prstGeom>
        </p:spPr>
      </p:pic>
      <p:pic>
        <p:nvPicPr>
          <p:cNvPr id="12" name="Imagem 1">
            <a:extLst>
              <a:ext uri="{FF2B5EF4-FFF2-40B4-BE49-F238E27FC236}">
                <a16:creationId xmlns:a16="http://schemas.microsoft.com/office/drawing/2014/main" id="{5B96AC3B-D4A5-479C-BAF4-078A9B9E60C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75521" y="3023695"/>
            <a:ext cx="30686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a:extLst>
              <a:ext uri="{FF2B5EF4-FFF2-40B4-BE49-F238E27FC236}">
                <a16:creationId xmlns:a16="http://schemas.microsoft.com/office/drawing/2014/main" id="{A9B2F14F-DB14-40CF-A194-6BD27919AB5E}"/>
              </a:ext>
            </a:extLst>
          </p:cNvPr>
          <p:cNvSpPr txBox="1"/>
          <p:nvPr/>
        </p:nvSpPr>
        <p:spPr>
          <a:xfrm>
            <a:off x="1703085" y="6208272"/>
            <a:ext cx="1646500" cy="307777"/>
          </a:xfrm>
          <a:prstGeom prst="rect">
            <a:avLst/>
          </a:prstGeom>
          <a:noFill/>
        </p:spPr>
        <p:txBody>
          <a:bodyPr wrap="square">
            <a:spAutoFit/>
          </a:bodyPr>
          <a:lstStyle/>
          <a:p>
            <a:r>
              <a:rPr lang="pt-PT" dirty="0">
                <a:solidFill>
                  <a:schemeClr val="bg1"/>
                </a:solidFill>
              </a:rPr>
              <a:t>Laurinda Leite </a:t>
            </a:r>
          </a:p>
        </p:txBody>
      </p:sp>
      <p:sp>
        <p:nvSpPr>
          <p:cNvPr id="7" name="Rectangle 6">
            <a:extLst>
              <a:ext uri="{FF2B5EF4-FFF2-40B4-BE49-F238E27FC236}">
                <a16:creationId xmlns:a16="http://schemas.microsoft.com/office/drawing/2014/main" id="{099041DC-3040-3240-002F-01DC2C9CE067}"/>
              </a:ext>
            </a:extLst>
          </p:cNvPr>
          <p:cNvSpPr/>
          <p:nvPr/>
        </p:nvSpPr>
        <p:spPr>
          <a:xfrm>
            <a:off x="1825585" y="5988424"/>
            <a:ext cx="2513333" cy="527624"/>
          </a:xfrm>
          <a:prstGeom prst="rect">
            <a:avLst/>
          </a:prstGeom>
          <a:solidFill>
            <a:srgbClr val="9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PT" sz="2000" dirty="0">
                <a:solidFill>
                  <a:schemeClr val="bg1"/>
                </a:solidFill>
              </a:rPr>
              <a:t>    Laurinda Leite </a:t>
            </a:r>
          </a:p>
        </p:txBody>
      </p:sp>
      <p:sp>
        <p:nvSpPr>
          <p:cNvPr id="9" name="Rectangle 8">
            <a:extLst>
              <a:ext uri="{FF2B5EF4-FFF2-40B4-BE49-F238E27FC236}">
                <a16:creationId xmlns:a16="http://schemas.microsoft.com/office/drawing/2014/main" id="{CC69982B-33DE-AFFE-8CD7-B9EB0CC5A1AB}"/>
              </a:ext>
            </a:extLst>
          </p:cNvPr>
          <p:cNvSpPr/>
          <p:nvPr/>
        </p:nvSpPr>
        <p:spPr>
          <a:xfrm>
            <a:off x="4589930" y="5988424"/>
            <a:ext cx="5898986" cy="527624"/>
          </a:xfrm>
          <a:prstGeom prst="rect">
            <a:avLst/>
          </a:prstGeom>
          <a:solidFill>
            <a:srgbClr val="E24D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2400" dirty="0"/>
              <a:t> https://www.atee-winter-2026.com/</a:t>
            </a:r>
            <a:endParaRPr lang="en-IE" sz="2400" dirty="0"/>
          </a:p>
        </p:txBody>
      </p:sp>
    </p:spTree>
    <p:extLst>
      <p:ext uri="{BB962C8B-B14F-4D97-AF65-F5344CB8AC3E}">
        <p14:creationId xmlns:p14="http://schemas.microsoft.com/office/powerpoint/2010/main" val="747568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5090C2-8EE6-E5F9-DA27-34C648859627}"/>
              </a:ext>
            </a:extLst>
          </p:cNvPr>
          <p:cNvSpPr/>
          <p:nvPr/>
        </p:nvSpPr>
        <p:spPr>
          <a:xfrm>
            <a:off x="0" y="6374742"/>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Imagem 1">
            <a:extLst>
              <a:ext uri="{FF2B5EF4-FFF2-40B4-BE49-F238E27FC236}">
                <a16:creationId xmlns:a16="http://schemas.microsoft.com/office/drawing/2014/main" id="{726A9B37-64CC-4596-A243-3A78BD547F4C}"/>
              </a:ext>
            </a:extLst>
          </p:cNvPr>
          <p:cNvPicPr>
            <a:picLocks noChangeAspect="1"/>
          </p:cNvPicPr>
          <p:nvPr/>
        </p:nvPicPr>
        <p:blipFill>
          <a:blip r:embed="rId2"/>
          <a:stretch>
            <a:fillRect/>
          </a:stretch>
        </p:blipFill>
        <p:spPr>
          <a:xfrm>
            <a:off x="4126822" y="252175"/>
            <a:ext cx="4417451" cy="6496253"/>
          </a:xfrm>
          <a:prstGeom prst="rect">
            <a:avLst/>
          </a:prstGeom>
        </p:spPr>
      </p:pic>
      <p:cxnSp>
        <p:nvCxnSpPr>
          <p:cNvPr id="5" name="Conexão reta unidirecional 4">
            <a:extLst>
              <a:ext uri="{FF2B5EF4-FFF2-40B4-BE49-F238E27FC236}">
                <a16:creationId xmlns:a16="http://schemas.microsoft.com/office/drawing/2014/main" id="{F439FD9A-C08F-449D-8445-D58092741532}"/>
              </a:ext>
            </a:extLst>
          </p:cNvPr>
          <p:cNvCxnSpPr>
            <a:cxnSpLocks/>
          </p:cNvCxnSpPr>
          <p:nvPr/>
        </p:nvCxnSpPr>
        <p:spPr>
          <a:xfrm flipH="1">
            <a:off x="6384032" y="1196752"/>
            <a:ext cx="28803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exão reta unidirecional 8">
            <a:extLst>
              <a:ext uri="{FF2B5EF4-FFF2-40B4-BE49-F238E27FC236}">
                <a16:creationId xmlns:a16="http://schemas.microsoft.com/office/drawing/2014/main" id="{234CEB3C-55F0-4369-8A91-D061F8D1213E}"/>
              </a:ext>
            </a:extLst>
          </p:cNvPr>
          <p:cNvCxnSpPr>
            <a:cxnSpLocks/>
          </p:cNvCxnSpPr>
          <p:nvPr/>
        </p:nvCxnSpPr>
        <p:spPr>
          <a:xfrm flipV="1">
            <a:off x="3215680" y="1700808"/>
            <a:ext cx="2880320" cy="5040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CaixaDeTexto 11">
            <a:extLst>
              <a:ext uri="{FF2B5EF4-FFF2-40B4-BE49-F238E27FC236}">
                <a16:creationId xmlns:a16="http://schemas.microsoft.com/office/drawing/2014/main" id="{8C211776-6092-46ED-9319-1C09AE7EDEDF}"/>
              </a:ext>
            </a:extLst>
          </p:cNvPr>
          <p:cNvSpPr txBox="1"/>
          <p:nvPr/>
        </p:nvSpPr>
        <p:spPr>
          <a:xfrm>
            <a:off x="9048328" y="860391"/>
            <a:ext cx="1368152" cy="646331"/>
          </a:xfrm>
          <a:prstGeom prst="rect">
            <a:avLst/>
          </a:prstGeom>
          <a:noFill/>
        </p:spPr>
        <p:txBody>
          <a:bodyPr wrap="square" rtlCol="0">
            <a:spAutoFit/>
          </a:bodyPr>
          <a:lstStyle/>
          <a:p>
            <a:pPr defTabSz="457200">
              <a:buClrTx/>
            </a:pPr>
            <a:r>
              <a:rPr lang="pt-PT" sz="1800" kern="1200" dirty="0" err="1">
                <a:solidFill>
                  <a:prstClr val="black"/>
                </a:solidFill>
                <a:latin typeface="Tw Cen MT"/>
                <a:ea typeface="+mn-ea"/>
                <a:cs typeface="+mn-cs"/>
              </a:rPr>
              <a:t>Univ</a:t>
            </a:r>
            <a:r>
              <a:rPr lang="pt-PT" sz="1800" kern="1200" dirty="0">
                <a:solidFill>
                  <a:prstClr val="black"/>
                </a:solidFill>
                <a:latin typeface="Tw Cen MT"/>
                <a:ea typeface="+mn-ea"/>
                <a:cs typeface="+mn-cs"/>
              </a:rPr>
              <a:t>. Minho</a:t>
            </a:r>
          </a:p>
          <a:p>
            <a:pPr defTabSz="457200">
              <a:buClrTx/>
            </a:pPr>
            <a:r>
              <a:rPr lang="pt-PT" sz="1800" kern="1200" dirty="0">
                <a:solidFill>
                  <a:prstClr val="black"/>
                </a:solidFill>
                <a:latin typeface="Tw Cen MT"/>
                <a:ea typeface="+mn-ea"/>
                <a:cs typeface="+mn-cs"/>
              </a:rPr>
              <a:t>Braga</a:t>
            </a:r>
          </a:p>
        </p:txBody>
      </p:sp>
      <p:sp>
        <p:nvSpPr>
          <p:cNvPr id="13" name="CaixaDeTexto 12">
            <a:extLst>
              <a:ext uri="{FF2B5EF4-FFF2-40B4-BE49-F238E27FC236}">
                <a16:creationId xmlns:a16="http://schemas.microsoft.com/office/drawing/2014/main" id="{81855A28-1399-4927-80CD-8903DF80FD2E}"/>
              </a:ext>
            </a:extLst>
          </p:cNvPr>
          <p:cNvSpPr txBox="1"/>
          <p:nvPr/>
        </p:nvSpPr>
        <p:spPr>
          <a:xfrm>
            <a:off x="2279576" y="1700808"/>
            <a:ext cx="1584176" cy="1477328"/>
          </a:xfrm>
          <a:prstGeom prst="rect">
            <a:avLst/>
          </a:prstGeom>
          <a:noFill/>
        </p:spPr>
        <p:txBody>
          <a:bodyPr wrap="square" rtlCol="0">
            <a:spAutoFit/>
          </a:bodyPr>
          <a:lstStyle/>
          <a:p>
            <a:pPr defTabSz="457200">
              <a:buClrTx/>
            </a:pPr>
            <a:r>
              <a:rPr lang="pt-PT" sz="1800" kern="1200" dirty="0" err="1">
                <a:solidFill>
                  <a:prstClr val="black"/>
                </a:solidFill>
                <a:latin typeface="Tw Cen MT"/>
                <a:ea typeface="+mn-ea"/>
                <a:cs typeface="+mn-cs"/>
              </a:rPr>
              <a:t>Oporto</a:t>
            </a:r>
            <a:r>
              <a:rPr lang="pt-PT" sz="1800" kern="1200" dirty="0">
                <a:solidFill>
                  <a:prstClr val="black"/>
                </a:solidFill>
                <a:latin typeface="Tw Cen MT"/>
                <a:ea typeface="+mn-ea"/>
                <a:cs typeface="+mn-cs"/>
              </a:rPr>
              <a:t> </a:t>
            </a:r>
            <a:r>
              <a:rPr lang="pt-PT" sz="1800" kern="1200" dirty="0" err="1">
                <a:solidFill>
                  <a:prstClr val="black"/>
                </a:solidFill>
                <a:latin typeface="Tw Cen MT"/>
                <a:ea typeface="+mn-ea"/>
                <a:cs typeface="+mn-cs"/>
              </a:rPr>
              <a:t>Airport</a:t>
            </a:r>
            <a:endParaRPr lang="pt-PT" sz="1800" kern="1200" dirty="0">
              <a:solidFill>
                <a:prstClr val="black"/>
              </a:solidFill>
              <a:latin typeface="Tw Cen MT"/>
              <a:ea typeface="+mn-ea"/>
              <a:cs typeface="+mn-cs"/>
            </a:endParaRPr>
          </a:p>
          <a:p>
            <a:pPr defTabSz="457200">
              <a:buClrTx/>
            </a:pPr>
            <a:r>
              <a:rPr lang="pt-PT" sz="1800" kern="1200" dirty="0">
                <a:solidFill>
                  <a:prstClr val="black"/>
                </a:solidFill>
                <a:latin typeface="Tw Cen MT"/>
                <a:ea typeface="+mn-ea"/>
                <a:cs typeface="+mn-cs"/>
              </a:rPr>
              <a:t>OR</a:t>
            </a:r>
          </a:p>
          <a:p>
            <a:pPr defTabSz="457200">
              <a:buClrTx/>
            </a:pPr>
            <a:r>
              <a:rPr lang="pt-PT" sz="1800" kern="1200" dirty="0">
                <a:solidFill>
                  <a:prstClr val="black"/>
                </a:solidFill>
                <a:latin typeface="Tw Cen MT"/>
                <a:ea typeface="+mn-ea"/>
                <a:cs typeface="+mn-cs"/>
              </a:rPr>
              <a:t>Francisco Sá Carneiro </a:t>
            </a:r>
            <a:r>
              <a:rPr lang="pt-PT" sz="1800" kern="1200" dirty="0" err="1">
                <a:solidFill>
                  <a:prstClr val="black"/>
                </a:solidFill>
                <a:latin typeface="Tw Cen MT"/>
                <a:ea typeface="+mn-ea"/>
                <a:cs typeface="+mn-cs"/>
              </a:rPr>
              <a:t>Airport</a:t>
            </a:r>
            <a:endParaRPr lang="pt-PT" sz="1800" kern="1200" dirty="0">
              <a:solidFill>
                <a:prstClr val="black"/>
              </a:solidFill>
              <a:latin typeface="Tw Cen MT"/>
              <a:ea typeface="+mn-ea"/>
              <a:cs typeface="+mn-cs"/>
            </a:endParaRPr>
          </a:p>
        </p:txBody>
      </p:sp>
    </p:spTree>
    <p:extLst>
      <p:ext uri="{BB962C8B-B14F-4D97-AF65-F5344CB8AC3E}">
        <p14:creationId xmlns:p14="http://schemas.microsoft.com/office/powerpoint/2010/main" val="75027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FA99F1D-A959-B404-9D0E-A92C33860B86}"/>
              </a:ext>
            </a:extLst>
          </p:cNvPr>
          <p:cNvSpPr/>
          <p:nvPr/>
        </p:nvSpPr>
        <p:spPr>
          <a:xfrm>
            <a:off x="0" y="6386934"/>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ítulo 1">
            <a:extLst>
              <a:ext uri="{FF2B5EF4-FFF2-40B4-BE49-F238E27FC236}">
                <a16:creationId xmlns:a16="http://schemas.microsoft.com/office/drawing/2014/main" id="{C8D21794-DF64-4163-A516-A24FFFCFBF84}"/>
              </a:ext>
            </a:extLst>
          </p:cNvPr>
          <p:cNvSpPr>
            <a:spLocks noGrp="1"/>
          </p:cNvSpPr>
          <p:nvPr>
            <p:ph type="title"/>
          </p:nvPr>
        </p:nvSpPr>
        <p:spPr/>
        <p:txBody>
          <a:bodyPr>
            <a:normAutofit/>
          </a:bodyPr>
          <a:lstStyle/>
          <a:p>
            <a:r>
              <a:rPr lang="pt-PT" sz="3600" dirty="0"/>
              <a:t>Conference </a:t>
            </a:r>
            <a:r>
              <a:rPr lang="pt-PT" sz="3600" dirty="0" err="1"/>
              <a:t>Theme</a:t>
            </a:r>
            <a:endParaRPr lang="pt-PT" sz="3600" dirty="0"/>
          </a:p>
        </p:txBody>
      </p:sp>
      <p:sp>
        <p:nvSpPr>
          <p:cNvPr id="3" name="Marcador de Posição de Conteúdo 2">
            <a:extLst>
              <a:ext uri="{FF2B5EF4-FFF2-40B4-BE49-F238E27FC236}">
                <a16:creationId xmlns:a16="http://schemas.microsoft.com/office/drawing/2014/main" id="{D79C0E85-81F4-4CAA-8313-92D08D6857B5}"/>
              </a:ext>
            </a:extLst>
          </p:cNvPr>
          <p:cNvSpPr>
            <a:spLocks noGrp="1"/>
          </p:cNvSpPr>
          <p:nvPr>
            <p:ph sz="quarter" idx="1"/>
          </p:nvPr>
        </p:nvSpPr>
        <p:spPr>
          <a:xfrm>
            <a:off x="1671990" y="1583132"/>
            <a:ext cx="9143782" cy="4495800"/>
          </a:xfrm>
        </p:spPr>
        <p:txBody>
          <a:bodyPr/>
          <a:lstStyle/>
          <a:p>
            <a:r>
              <a:rPr lang="pt-PT" dirty="0" err="1"/>
              <a:t>Science</a:t>
            </a:r>
            <a:r>
              <a:rPr lang="pt-PT" dirty="0"/>
              <a:t> and </a:t>
            </a:r>
            <a:r>
              <a:rPr lang="pt-PT" dirty="0" err="1"/>
              <a:t>mathematics</a:t>
            </a:r>
            <a:r>
              <a:rPr lang="pt-PT" dirty="0"/>
              <a:t> </a:t>
            </a:r>
            <a:r>
              <a:rPr lang="pt-PT" dirty="0" err="1"/>
              <a:t>education</a:t>
            </a:r>
            <a:r>
              <a:rPr lang="pt-PT" dirty="0"/>
              <a:t> in </a:t>
            </a:r>
            <a:r>
              <a:rPr lang="pt-PT" dirty="0" err="1"/>
              <a:t>the</a:t>
            </a:r>
            <a:r>
              <a:rPr lang="pt-PT" dirty="0"/>
              <a:t> digital era</a:t>
            </a:r>
          </a:p>
        </p:txBody>
      </p:sp>
      <p:sp>
        <p:nvSpPr>
          <p:cNvPr id="4" name="Retângulo 3">
            <a:extLst>
              <a:ext uri="{FF2B5EF4-FFF2-40B4-BE49-F238E27FC236}">
                <a16:creationId xmlns:a16="http://schemas.microsoft.com/office/drawing/2014/main" id="{37313842-49C2-47E7-958E-E51201F5790C}"/>
              </a:ext>
            </a:extLst>
          </p:cNvPr>
          <p:cNvSpPr/>
          <p:nvPr/>
        </p:nvSpPr>
        <p:spPr>
          <a:xfrm rot="19458570">
            <a:off x="2567608" y="3068960"/>
            <a:ext cx="1296144" cy="7599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Scientific</a:t>
            </a:r>
            <a:r>
              <a:rPr lang="pt-PT" sz="1800" kern="1200" dirty="0">
                <a:solidFill>
                  <a:prstClr val="white"/>
                </a:solidFill>
                <a:latin typeface="Tw Cen MT"/>
              </a:rPr>
              <a:t> </a:t>
            </a:r>
            <a:r>
              <a:rPr lang="pt-PT" sz="1800" kern="1200" dirty="0" err="1">
                <a:solidFill>
                  <a:prstClr val="white"/>
                </a:solidFill>
                <a:latin typeface="Tw Cen MT"/>
              </a:rPr>
              <a:t>literacy</a:t>
            </a:r>
            <a:endParaRPr lang="pt-PT" sz="1800" kern="1200" dirty="0">
              <a:solidFill>
                <a:prstClr val="white"/>
              </a:solidFill>
              <a:latin typeface="Tw Cen MT"/>
            </a:endParaRPr>
          </a:p>
        </p:txBody>
      </p:sp>
      <p:sp>
        <p:nvSpPr>
          <p:cNvPr id="5" name="Retângulo 4">
            <a:extLst>
              <a:ext uri="{FF2B5EF4-FFF2-40B4-BE49-F238E27FC236}">
                <a16:creationId xmlns:a16="http://schemas.microsoft.com/office/drawing/2014/main" id="{915F72E1-0D42-4543-9155-322F78E651F2}"/>
              </a:ext>
            </a:extLst>
          </p:cNvPr>
          <p:cNvSpPr/>
          <p:nvPr/>
        </p:nvSpPr>
        <p:spPr>
          <a:xfrm rot="1272960">
            <a:off x="4290805" y="2735400"/>
            <a:ext cx="1224136" cy="50405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Numeracy</a:t>
            </a:r>
            <a:endParaRPr lang="pt-PT" sz="1800" kern="1200" dirty="0">
              <a:solidFill>
                <a:prstClr val="white"/>
              </a:solidFill>
              <a:latin typeface="Tw Cen MT"/>
            </a:endParaRPr>
          </a:p>
        </p:txBody>
      </p:sp>
      <p:sp>
        <p:nvSpPr>
          <p:cNvPr id="6" name="Retângulo 5">
            <a:extLst>
              <a:ext uri="{FF2B5EF4-FFF2-40B4-BE49-F238E27FC236}">
                <a16:creationId xmlns:a16="http://schemas.microsoft.com/office/drawing/2014/main" id="{C29F19FB-7E9A-4CF5-98FF-B17273DDF8D0}"/>
              </a:ext>
            </a:extLst>
          </p:cNvPr>
          <p:cNvSpPr/>
          <p:nvPr/>
        </p:nvSpPr>
        <p:spPr>
          <a:xfrm rot="2369522">
            <a:off x="8359954" y="2726727"/>
            <a:ext cx="1539774" cy="91440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a:solidFill>
                  <a:prstClr val="white"/>
                </a:solidFill>
                <a:latin typeface="Tw Cen MT"/>
              </a:rPr>
              <a:t>Curriculum </a:t>
            </a:r>
            <a:r>
              <a:rPr lang="pt-PT" sz="1800" kern="1200" dirty="0" err="1">
                <a:solidFill>
                  <a:prstClr val="white"/>
                </a:solidFill>
                <a:latin typeface="Tw Cen MT"/>
              </a:rPr>
              <a:t>materials</a:t>
            </a:r>
            <a:endParaRPr lang="pt-PT" sz="1800" kern="1200" dirty="0">
              <a:solidFill>
                <a:prstClr val="white"/>
              </a:solidFill>
              <a:latin typeface="Tw Cen MT"/>
            </a:endParaRPr>
          </a:p>
        </p:txBody>
      </p:sp>
      <p:sp>
        <p:nvSpPr>
          <p:cNvPr id="7" name="Retângulo 6">
            <a:extLst>
              <a:ext uri="{FF2B5EF4-FFF2-40B4-BE49-F238E27FC236}">
                <a16:creationId xmlns:a16="http://schemas.microsoft.com/office/drawing/2014/main" id="{02CF9D6F-A7CD-47D4-9E54-7E73E4FE54A3}"/>
              </a:ext>
            </a:extLst>
          </p:cNvPr>
          <p:cNvSpPr/>
          <p:nvPr/>
        </p:nvSpPr>
        <p:spPr>
          <a:xfrm rot="19216116">
            <a:off x="3350815" y="4202550"/>
            <a:ext cx="1512168" cy="592313"/>
          </a:xfrm>
          <a:prstGeom prst="rect">
            <a:avLst/>
          </a:prstGeom>
          <a:solidFill>
            <a:srgbClr val="A9419A"/>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Motivation</a:t>
            </a:r>
            <a:endParaRPr lang="pt-PT" sz="1800" kern="1200" dirty="0">
              <a:solidFill>
                <a:prstClr val="white"/>
              </a:solidFill>
              <a:latin typeface="Tw Cen MT"/>
            </a:endParaRPr>
          </a:p>
        </p:txBody>
      </p:sp>
      <p:sp>
        <p:nvSpPr>
          <p:cNvPr id="8" name="Retângulo 7">
            <a:extLst>
              <a:ext uri="{FF2B5EF4-FFF2-40B4-BE49-F238E27FC236}">
                <a16:creationId xmlns:a16="http://schemas.microsoft.com/office/drawing/2014/main" id="{4EA98F51-E8A2-4C06-86C1-822D34449703}"/>
              </a:ext>
            </a:extLst>
          </p:cNvPr>
          <p:cNvSpPr/>
          <p:nvPr/>
        </p:nvSpPr>
        <p:spPr>
          <a:xfrm rot="315908">
            <a:off x="6588936" y="3679082"/>
            <a:ext cx="1418456" cy="653705"/>
          </a:xfrm>
          <a:prstGeom prst="rect">
            <a:avLst/>
          </a:prstGeom>
          <a:solidFill>
            <a:srgbClr val="DC3CCD"/>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Maker</a:t>
            </a:r>
            <a:r>
              <a:rPr lang="pt-PT" sz="1800" kern="1200" dirty="0">
                <a:solidFill>
                  <a:prstClr val="white"/>
                </a:solidFill>
                <a:latin typeface="Tw Cen MT"/>
              </a:rPr>
              <a:t> </a:t>
            </a:r>
            <a:r>
              <a:rPr lang="pt-PT" sz="1800" kern="1200" dirty="0" err="1">
                <a:solidFill>
                  <a:prstClr val="white"/>
                </a:solidFill>
                <a:latin typeface="Tw Cen MT"/>
              </a:rPr>
              <a:t>education</a:t>
            </a:r>
            <a:endParaRPr lang="pt-PT" sz="1800" kern="1200" dirty="0">
              <a:solidFill>
                <a:prstClr val="white"/>
              </a:solidFill>
              <a:latin typeface="Tw Cen MT"/>
            </a:endParaRPr>
          </a:p>
        </p:txBody>
      </p:sp>
      <p:sp>
        <p:nvSpPr>
          <p:cNvPr id="9" name="Retângulo 8">
            <a:extLst>
              <a:ext uri="{FF2B5EF4-FFF2-40B4-BE49-F238E27FC236}">
                <a16:creationId xmlns:a16="http://schemas.microsoft.com/office/drawing/2014/main" id="{1077F308-A10B-4B4B-869A-697342A31A76}"/>
              </a:ext>
            </a:extLst>
          </p:cNvPr>
          <p:cNvSpPr/>
          <p:nvPr/>
        </p:nvSpPr>
        <p:spPr>
          <a:xfrm rot="1805254">
            <a:off x="5171273" y="5486175"/>
            <a:ext cx="1058416" cy="9144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Robotics</a:t>
            </a:r>
            <a:endParaRPr lang="pt-PT" sz="1800" kern="1200" dirty="0">
              <a:solidFill>
                <a:prstClr val="white"/>
              </a:solidFill>
              <a:latin typeface="Tw Cen MT"/>
            </a:endParaRPr>
          </a:p>
        </p:txBody>
      </p:sp>
      <p:sp>
        <p:nvSpPr>
          <p:cNvPr id="10" name="Retângulo 9">
            <a:extLst>
              <a:ext uri="{FF2B5EF4-FFF2-40B4-BE49-F238E27FC236}">
                <a16:creationId xmlns:a16="http://schemas.microsoft.com/office/drawing/2014/main" id="{8CE001E1-3C92-4B99-84AD-DE4B37975586}"/>
              </a:ext>
            </a:extLst>
          </p:cNvPr>
          <p:cNvSpPr/>
          <p:nvPr/>
        </p:nvSpPr>
        <p:spPr>
          <a:xfrm rot="19796896">
            <a:off x="1816748" y="4658170"/>
            <a:ext cx="1252736" cy="914400"/>
          </a:xfrm>
          <a:prstGeom prst="rect">
            <a:avLst/>
          </a:prstGeom>
          <a:solidFill>
            <a:srgbClr val="EA6E4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a:solidFill>
                  <a:prstClr val="white"/>
                </a:solidFill>
                <a:latin typeface="Tw Cen MT"/>
              </a:rPr>
              <a:t>Artificial </a:t>
            </a:r>
            <a:r>
              <a:rPr lang="pt-PT" sz="1800" kern="1200" dirty="0" err="1">
                <a:solidFill>
                  <a:prstClr val="white"/>
                </a:solidFill>
                <a:latin typeface="Tw Cen MT"/>
              </a:rPr>
              <a:t>Inteligence</a:t>
            </a:r>
            <a:endParaRPr lang="pt-PT" sz="1800" kern="1200" dirty="0">
              <a:solidFill>
                <a:prstClr val="white"/>
              </a:solidFill>
              <a:latin typeface="Tw Cen MT"/>
            </a:endParaRPr>
          </a:p>
        </p:txBody>
      </p:sp>
      <p:sp>
        <p:nvSpPr>
          <p:cNvPr id="11" name="Retângulo 10">
            <a:extLst>
              <a:ext uri="{FF2B5EF4-FFF2-40B4-BE49-F238E27FC236}">
                <a16:creationId xmlns:a16="http://schemas.microsoft.com/office/drawing/2014/main" id="{469C3133-A3D4-456A-AD03-36494F83BF45}"/>
              </a:ext>
            </a:extLst>
          </p:cNvPr>
          <p:cNvSpPr/>
          <p:nvPr/>
        </p:nvSpPr>
        <p:spPr>
          <a:xfrm rot="576287">
            <a:off x="8989724" y="5072753"/>
            <a:ext cx="1080120" cy="9144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a:solidFill>
                  <a:prstClr val="white"/>
                </a:solidFill>
                <a:latin typeface="Tw Cen MT"/>
              </a:rPr>
              <a:t>Digital </a:t>
            </a:r>
            <a:r>
              <a:rPr lang="pt-PT" sz="1800" kern="1200" dirty="0" err="1">
                <a:solidFill>
                  <a:prstClr val="white"/>
                </a:solidFill>
                <a:latin typeface="Tw Cen MT"/>
              </a:rPr>
              <a:t>Labs</a:t>
            </a:r>
            <a:endParaRPr lang="pt-PT" sz="1800" kern="1200" dirty="0">
              <a:solidFill>
                <a:prstClr val="white"/>
              </a:solidFill>
              <a:latin typeface="Tw Cen MT"/>
            </a:endParaRPr>
          </a:p>
        </p:txBody>
      </p:sp>
      <p:sp>
        <p:nvSpPr>
          <p:cNvPr id="12" name="Retângulo 11">
            <a:extLst>
              <a:ext uri="{FF2B5EF4-FFF2-40B4-BE49-F238E27FC236}">
                <a16:creationId xmlns:a16="http://schemas.microsoft.com/office/drawing/2014/main" id="{99DA759F-A5FC-44C1-8109-8EF91CB7CC63}"/>
              </a:ext>
            </a:extLst>
          </p:cNvPr>
          <p:cNvSpPr/>
          <p:nvPr/>
        </p:nvSpPr>
        <p:spPr>
          <a:xfrm rot="20811349">
            <a:off x="6022960" y="2688757"/>
            <a:ext cx="1539645" cy="587183"/>
          </a:xfrm>
          <a:prstGeom prst="rect">
            <a:avLst/>
          </a:prstGeom>
          <a:solidFill>
            <a:srgbClr val="96AC7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Gamification</a:t>
            </a:r>
            <a:endParaRPr lang="pt-PT" sz="1800" kern="1200" dirty="0">
              <a:solidFill>
                <a:prstClr val="white"/>
              </a:solidFill>
              <a:latin typeface="Tw Cen MT"/>
            </a:endParaRPr>
          </a:p>
        </p:txBody>
      </p:sp>
      <p:sp>
        <p:nvSpPr>
          <p:cNvPr id="13" name="Retângulo 12">
            <a:extLst>
              <a:ext uri="{FF2B5EF4-FFF2-40B4-BE49-F238E27FC236}">
                <a16:creationId xmlns:a16="http://schemas.microsoft.com/office/drawing/2014/main" id="{3784B898-C8CC-4B02-9D8B-7E02020B7E95}"/>
              </a:ext>
            </a:extLst>
          </p:cNvPr>
          <p:cNvSpPr/>
          <p:nvPr/>
        </p:nvSpPr>
        <p:spPr>
          <a:xfrm rot="19248607">
            <a:off x="7799420" y="4141567"/>
            <a:ext cx="1512168" cy="653705"/>
          </a:xfrm>
          <a:prstGeom prst="rect">
            <a:avLst/>
          </a:prstGeom>
          <a:solidFill>
            <a:srgbClr val="D2A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Assessment</a:t>
            </a:r>
            <a:endParaRPr lang="pt-PT" sz="1800" kern="1200" dirty="0">
              <a:solidFill>
                <a:prstClr val="white"/>
              </a:solidFill>
              <a:latin typeface="Tw Cen MT"/>
            </a:endParaRPr>
          </a:p>
        </p:txBody>
      </p:sp>
      <p:sp>
        <p:nvSpPr>
          <p:cNvPr id="14" name="Retângulo 13">
            <a:extLst>
              <a:ext uri="{FF2B5EF4-FFF2-40B4-BE49-F238E27FC236}">
                <a16:creationId xmlns:a16="http://schemas.microsoft.com/office/drawing/2014/main" id="{3B15C67F-7DE4-40B3-BA3B-ABBE1065576D}"/>
              </a:ext>
            </a:extLst>
          </p:cNvPr>
          <p:cNvSpPr/>
          <p:nvPr/>
        </p:nvSpPr>
        <p:spPr>
          <a:xfrm rot="552134">
            <a:off x="5996661" y="4995598"/>
            <a:ext cx="1319780" cy="36004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Inclusion</a:t>
            </a:r>
            <a:endParaRPr lang="pt-PT" sz="1800" kern="1200" dirty="0">
              <a:solidFill>
                <a:prstClr val="white"/>
              </a:solidFill>
              <a:latin typeface="Tw Cen MT"/>
            </a:endParaRPr>
          </a:p>
        </p:txBody>
      </p:sp>
      <p:sp>
        <p:nvSpPr>
          <p:cNvPr id="15" name="Retângulo 14">
            <a:extLst>
              <a:ext uri="{FF2B5EF4-FFF2-40B4-BE49-F238E27FC236}">
                <a16:creationId xmlns:a16="http://schemas.microsoft.com/office/drawing/2014/main" id="{FD0A6E45-86E3-49ED-ACF5-CFCBBB885F89}"/>
              </a:ext>
            </a:extLst>
          </p:cNvPr>
          <p:cNvSpPr/>
          <p:nvPr/>
        </p:nvSpPr>
        <p:spPr>
          <a:xfrm rot="20712681">
            <a:off x="7093310" y="5584175"/>
            <a:ext cx="1368152" cy="91440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Digitalisation</a:t>
            </a:r>
            <a:endParaRPr lang="pt-PT" sz="1800" kern="1200" dirty="0">
              <a:solidFill>
                <a:prstClr val="white"/>
              </a:solidFill>
              <a:latin typeface="Tw Cen MT"/>
            </a:endParaRPr>
          </a:p>
        </p:txBody>
      </p:sp>
      <p:sp>
        <p:nvSpPr>
          <p:cNvPr id="16" name="Retângulo 15">
            <a:extLst>
              <a:ext uri="{FF2B5EF4-FFF2-40B4-BE49-F238E27FC236}">
                <a16:creationId xmlns:a16="http://schemas.microsoft.com/office/drawing/2014/main" id="{56565337-94D6-4439-80B6-A036B4179862}"/>
              </a:ext>
            </a:extLst>
          </p:cNvPr>
          <p:cNvSpPr/>
          <p:nvPr/>
        </p:nvSpPr>
        <p:spPr>
          <a:xfrm>
            <a:off x="4982863" y="3697707"/>
            <a:ext cx="1296144" cy="9144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Teacher</a:t>
            </a:r>
            <a:r>
              <a:rPr lang="pt-PT" sz="1800" kern="1200" dirty="0">
                <a:solidFill>
                  <a:prstClr val="white"/>
                </a:solidFill>
                <a:latin typeface="Tw Cen MT"/>
              </a:rPr>
              <a:t> Education</a:t>
            </a:r>
          </a:p>
        </p:txBody>
      </p:sp>
      <p:sp>
        <p:nvSpPr>
          <p:cNvPr id="17" name="Retângulo 16">
            <a:extLst>
              <a:ext uri="{FF2B5EF4-FFF2-40B4-BE49-F238E27FC236}">
                <a16:creationId xmlns:a16="http://schemas.microsoft.com/office/drawing/2014/main" id="{BCAA0785-B566-4CC9-9EF1-D568576632F2}"/>
              </a:ext>
            </a:extLst>
          </p:cNvPr>
          <p:cNvSpPr/>
          <p:nvPr/>
        </p:nvSpPr>
        <p:spPr>
          <a:xfrm rot="19932329">
            <a:off x="3114880" y="5415185"/>
            <a:ext cx="1512167" cy="9144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Tx/>
            </a:pPr>
            <a:r>
              <a:rPr lang="pt-PT" sz="1800" kern="1200" dirty="0" err="1">
                <a:solidFill>
                  <a:prstClr val="white"/>
                </a:solidFill>
                <a:latin typeface="Tw Cen MT"/>
              </a:rPr>
              <a:t>Engagement</a:t>
            </a:r>
            <a:endParaRPr lang="pt-PT" sz="1800" kern="1200" dirty="0">
              <a:solidFill>
                <a:prstClr val="white"/>
              </a:solidFill>
              <a:latin typeface="Tw Cen MT"/>
            </a:endParaRPr>
          </a:p>
        </p:txBody>
      </p:sp>
      <p:sp>
        <p:nvSpPr>
          <p:cNvPr id="18" name="Rectangle 17">
            <a:extLst>
              <a:ext uri="{FF2B5EF4-FFF2-40B4-BE49-F238E27FC236}">
                <a16:creationId xmlns:a16="http://schemas.microsoft.com/office/drawing/2014/main" id="{B405DD02-C8B1-68A2-5CA5-0FD2ED79C2D8}"/>
              </a:ext>
            </a:extLst>
          </p:cNvPr>
          <p:cNvSpPr/>
          <p:nvPr/>
        </p:nvSpPr>
        <p:spPr>
          <a:xfrm>
            <a:off x="1004047" y="1398494"/>
            <a:ext cx="1463607" cy="201706"/>
          </a:xfrm>
          <a:prstGeom prst="rect">
            <a:avLst/>
          </a:prstGeom>
          <a:solidFill>
            <a:srgbClr val="9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a:extLst>
              <a:ext uri="{FF2B5EF4-FFF2-40B4-BE49-F238E27FC236}">
                <a16:creationId xmlns:a16="http://schemas.microsoft.com/office/drawing/2014/main" id="{4A227B36-FF78-D783-8A8C-1851256DD618}"/>
              </a:ext>
            </a:extLst>
          </p:cNvPr>
          <p:cNvSpPr/>
          <p:nvPr/>
        </p:nvSpPr>
        <p:spPr>
          <a:xfrm>
            <a:off x="2625763" y="1398494"/>
            <a:ext cx="8728037" cy="201706"/>
          </a:xfrm>
          <a:prstGeom prst="rect">
            <a:avLst/>
          </a:prstGeom>
          <a:solidFill>
            <a:srgbClr val="E24D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21334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C10BCF-1247-4D3D-ADF0-652E51EB6FA2}"/>
              </a:ext>
            </a:extLst>
          </p:cNvPr>
          <p:cNvSpPr>
            <a:spLocks noGrp="1"/>
          </p:cNvSpPr>
          <p:nvPr>
            <p:ph type="title"/>
          </p:nvPr>
        </p:nvSpPr>
        <p:spPr/>
        <p:txBody>
          <a:bodyPr>
            <a:normAutofit/>
          </a:bodyPr>
          <a:lstStyle/>
          <a:p>
            <a:r>
              <a:rPr lang="pt-PT" sz="3200" dirty="0" err="1"/>
              <a:t>Academic</a:t>
            </a:r>
            <a:r>
              <a:rPr lang="pt-PT" sz="3200" dirty="0"/>
              <a:t> </a:t>
            </a:r>
            <a:r>
              <a:rPr lang="pt-PT" sz="3200" dirty="0" err="1"/>
              <a:t>Programme</a:t>
            </a:r>
            <a:endParaRPr lang="pt-PT" sz="3200" dirty="0"/>
          </a:p>
        </p:txBody>
      </p:sp>
      <p:pic>
        <p:nvPicPr>
          <p:cNvPr id="3" name="Imagem 2">
            <a:extLst>
              <a:ext uri="{FF2B5EF4-FFF2-40B4-BE49-F238E27FC236}">
                <a16:creationId xmlns:a16="http://schemas.microsoft.com/office/drawing/2014/main" id="{73E607A4-0845-466F-84C9-C18A3CA6FFD1}"/>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2133600" y="1933600"/>
            <a:ext cx="7418784" cy="4176464"/>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11D949AB-F1B7-A917-D9BA-15BCE56D12C1}"/>
              </a:ext>
            </a:extLst>
          </p:cNvPr>
          <p:cNvSpPr/>
          <p:nvPr/>
        </p:nvSpPr>
        <p:spPr>
          <a:xfrm>
            <a:off x="0" y="6374742"/>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FE6F6028-4EF4-72D5-1179-CCB0C84D6674}"/>
              </a:ext>
            </a:extLst>
          </p:cNvPr>
          <p:cNvSpPr/>
          <p:nvPr/>
        </p:nvSpPr>
        <p:spPr>
          <a:xfrm>
            <a:off x="1004047" y="1398494"/>
            <a:ext cx="1463607" cy="201706"/>
          </a:xfrm>
          <a:prstGeom prst="rect">
            <a:avLst/>
          </a:prstGeom>
          <a:solidFill>
            <a:srgbClr val="9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46E2F680-E922-B977-B5D0-B91218F2B4F8}"/>
              </a:ext>
            </a:extLst>
          </p:cNvPr>
          <p:cNvSpPr/>
          <p:nvPr/>
        </p:nvSpPr>
        <p:spPr>
          <a:xfrm>
            <a:off x="2625763" y="1398494"/>
            <a:ext cx="8728037" cy="201706"/>
          </a:xfrm>
          <a:prstGeom prst="rect">
            <a:avLst/>
          </a:prstGeom>
          <a:solidFill>
            <a:srgbClr val="E24D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82859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EF433C-8078-E1F5-3749-9203232E8EBC}"/>
              </a:ext>
            </a:extLst>
          </p:cNvPr>
          <p:cNvSpPr/>
          <p:nvPr/>
        </p:nvSpPr>
        <p:spPr>
          <a:xfrm>
            <a:off x="0" y="6362550"/>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ítulo 1">
            <a:extLst>
              <a:ext uri="{FF2B5EF4-FFF2-40B4-BE49-F238E27FC236}">
                <a16:creationId xmlns:a16="http://schemas.microsoft.com/office/drawing/2014/main" id="{C7E5D8C1-C6E1-4E2C-B05D-E362EFE6109F}"/>
              </a:ext>
            </a:extLst>
          </p:cNvPr>
          <p:cNvSpPr>
            <a:spLocks noGrp="1"/>
          </p:cNvSpPr>
          <p:nvPr>
            <p:ph type="title"/>
          </p:nvPr>
        </p:nvSpPr>
        <p:spPr/>
        <p:txBody>
          <a:bodyPr>
            <a:normAutofit/>
          </a:bodyPr>
          <a:lstStyle/>
          <a:p>
            <a:r>
              <a:rPr lang="pt-PT" sz="3200" dirty="0" err="1"/>
              <a:t>Academic</a:t>
            </a:r>
            <a:r>
              <a:rPr lang="pt-PT" sz="3200" dirty="0"/>
              <a:t> </a:t>
            </a:r>
            <a:r>
              <a:rPr lang="pt-PT" sz="3200" dirty="0" err="1"/>
              <a:t>Programme</a:t>
            </a:r>
            <a:endParaRPr lang="pt-PT" sz="3200" dirty="0"/>
          </a:p>
        </p:txBody>
      </p:sp>
      <p:sp>
        <p:nvSpPr>
          <p:cNvPr id="3" name="Marcador de Posição de Conteúdo 2">
            <a:extLst>
              <a:ext uri="{FF2B5EF4-FFF2-40B4-BE49-F238E27FC236}">
                <a16:creationId xmlns:a16="http://schemas.microsoft.com/office/drawing/2014/main" id="{F824B342-2AC3-46B5-898E-54CE68CF2321}"/>
              </a:ext>
            </a:extLst>
          </p:cNvPr>
          <p:cNvSpPr>
            <a:spLocks noGrp="1"/>
          </p:cNvSpPr>
          <p:nvPr>
            <p:ph sz="quarter" idx="1"/>
          </p:nvPr>
        </p:nvSpPr>
        <p:spPr>
          <a:xfrm>
            <a:off x="2136648" y="1922923"/>
            <a:ext cx="8279832" cy="4728882"/>
          </a:xfrm>
        </p:spPr>
        <p:txBody>
          <a:bodyPr>
            <a:normAutofit fontScale="70000" lnSpcReduction="20000"/>
          </a:bodyPr>
          <a:lstStyle/>
          <a:p>
            <a:pPr marL="269875" indent="-269875"/>
            <a:r>
              <a:rPr lang="en-US" sz="3400" b="1" dirty="0">
                <a:solidFill>
                  <a:srgbClr val="00B0F0"/>
                </a:solidFill>
              </a:rPr>
              <a:t>Panel: </a:t>
            </a:r>
            <a:r>
              <a:rPr lang="en-US" sz="3100" b="1" dirty="0">
                <a:solidFill>
                  <a:schemeClr val="accent2">
                    <a:lumMod val="50000"/>
                  </a:schemeClr>
                </a:solidFill>
              </a:rPr>
              <a:t>The challenges of science and mathematics education </a:t>
            </a:r>
          </a:p>
          <a:p>
            <a:pPr marL="0" indent="0">
              <a:buNone/>
            </a:pPr>
            <a:r>
              <a:rPr lang="en-US" sz="3100" b="1" dirty="0">
                <a:solidFill>
                  <a:schemeClr val="accent2">
                    <a:lumMod val="50000"/>
                  </a:schemeClr>
                </a:solidFill>
              </a:rPr>
              <a:t>                in the digital era</a:t>
            </a:r>
          </a:p>
          <a:p>
            <a:pPr marL="0" indent="0">
              <a:buNone/>
            </a:pPr>
            <a:endParaRPr lang="pt-PT" dirty="0"/>
          </a:p>
          <a:p>
            <a:pPr marL="717550" indent="-271463">
              <a:buFont typeface="Wingdings" panose="05000000000000000000" pitchFamily="2" charset="2"/>
              <a:buChar char="Ø"/>
            </a:pPr>
            <a:r>
              <a:rPr lang="pt-PT" b="1" dirty="0" err="1"/>
              <a:t>Moderator</a:t>
            </a:r>
            <a:r>
              <a:rPr lang="pt-PT" dirty="0"/>
              <a:t>:</a:t>
            </a:r>
          </a:p>
          <a:p>
            <a:pPr marL="901700" indent="-180975">
              <a:buFont typeface="Wingdings" panose="05000000000000000000" pitchFamily="2" charset="2"/>
              <a:buChar char="ü"/>
            </a:pPr>
            <a:r>
              <a:rPr lang="pt-PT" dirty="0"/>
              <a:t> </a:t>
            </a:r>
            <a:r>
              <a:rPr lang="pt-PT" b="1" dirty="0"/>
              <a:t>Lorraine Harbison</a:t>
            </a:r>
            <a:r>
              <a:rPr lang="pt-PT" dirty="0"/>
              <a:t>, Dublin </a:t>
            </a:r>
            <a:r>
              <a:rPr lang="pt-PT" dirty="0" err="1"/>
              <a:t>City</a:t>
            </a:r>
            <a:r>
              <a:rPr lang="pt-PT" dirty="0"/>
              <a:t> </a:t>
            </a:r>
            <a:r>
              <a:rPr lang="pt-PT" dirty="0" err="1"/>
              <a:t>University</a:t>
            </a:r>
            <a:r>
              <a:rPr lang="pt-PT" dirty="0"/>
              <a:t>, </a:t>
            </a:r>
            <a:r>
              <a:rPr lang="pt-PT" dirty="0" err="1"/>
              <a:t>Ireland</a:t>
            </a:r>
            <a:r>
              <a:rPr lang="pt-PT" dirty="0"/>
              <a:t> </a:t>
            </a:r>
          </a:p>
          <a:p>
            <a:pPr marL="717550" indent="-271463">
              <a:spcBef>
                <a:spcPts val="1800"/>
              </a:spcBef>
              <a:buFont typeface="Wingdings" panose="05000000000000000000" pitchFamily="2" charset="2"/>
              <a:buChar char="Ø"/>
            </a:pPr>
            <a:r>
              <a:rPr lang="pt-PT" b="1" dirty="0" err="1"/>
              <a:t>Participants</a:t>
            </a:r>
            <a:r>
              <a:rPr lang="pt-PT" b="1" dirty="0"/>
              <a:t>: </a:t>
            </a:r>
          </a:p>
          <a:p>
            <a:pPr marL="987425" indent="-269875">
              <a:lnSpc>
                <a:spcPct val="120000"/>
              </a:lnSpc>
              <a:spcBef>
                <a:spcPts val="1200"/>
              </a:spcBef>
              <a:buFont typeface="Wingdings" panose="05000000000000000000" pitchFamily="2" charset="2"/>
              <a:buChar char="ü"/>
            </a:pPr>
            <a:r>
              <a:rPr lang="pt-PT" b="1" dirty="0"/>
              <a:t>Paula Korsnakova</a:t>
            </a:r>
            <a:r>
              <a:rPr lang="pt-PT" dirty="0"/>
              <a:t>, </a:t>
            </a:r>
            <a:r>
              <a:rPr lang="pt-PT" dirty="0" err="1"/>
              <a:t>International</a:t>
            </a:r>
            <a:r>
              <a:rPr lang="pt-PT" dirty="0"/>
              <a:t> </a:t>
            </a:r>
            <a:r>
              <a:rPr lang="pt-PT" dirty="0" err="1"/>
              <a:t>Association</a:t>
            </a:r>
            <a:r>
              <a:rPr lang="pt-PT" dirty="0"/>
              <a:t> for </a:t>
            </a:r>
            <a:r>
              <a:rPr lang="pt-PT" dirty="0" err="1"/>
              <a:t>the</a:t>
            </a:r>
            <a:r>
              <a:rPr lang="pt-PT" dirty="0"/>
              <a:t> </a:t>
            </a:r>
            <a:r>
              <a:rPr lang="pt-PT" dirty="0" err="1"/>
              <a:t>Evaluation</a:t>
            </a:r>
            <a:r>
              <a:rPr lang="pt-PT" dirty="0"/>
              <a:t> </a:t>
            </a:r>
            <a:r>
              <a:rPr lang="pt-PT" dirty="0" err="1"/>
              <a:t>of</a:t>
            </a:r>
            <a:r>
              <a:rPr lang="pt-PT" dirty="0"/>
              <a:t> </a:t>
            </a:r>
            <a:r>
              <a:rPr lang="pt-PT" dirty="0" err="1"/>
              <a:t>Educational</a:t>
            </a:r>
            <a:r>
              <a:rPr lang="pt-PT" dirty="0"/>
              <a:t> </a:t>
            </a:r>
            <a:r>
              <a:rPr lang="pt-PT" dirty="0" err="1"/>
              <a:t>Achievement</a:t>
            </a:r>
            <a:r>
              <a:rPr lang="pt-PT" dirty="0"/>
              <a:t>, </a:t>
            </a:r>
            <a:r>
              <a:rPr lang="pt-PT" dirty="0" err="1"/>
              <a:t>The</a:t>
            </a:r>
            <a:r>
              <a:rPr lang="pt-PT" dirty="0"/>
              <a:t> </a:t>
            </a:r>
            <a:r>
              <a:rPr lang="pt-PT" dirty="0" err="1"/>
              <a:t>Netherlands</a:t>
            </a:r>
            <a:endParaRPr lang="pt-PT" dirty="0"/>
          </a:p>
          <a:p>
            <a:pPr marL="987425" indent="-269875">
              <a:spcBef>
                <a:spcPts val="1200"/>
              </a:spcBef>
              <a:buFont typeface="Wingdings" panose="05000000000000000000" pitchFamily="2" charset="2"/>
              <a:buChar char="ü"/>
            </a:pPr>
            <a:r>
              <a:rPr lang="pt-PT" b="1" dirty="0"/>
              <a:t>Lucy Avraamidou</a:t>
            </a:r>
            <a:r>
              <a:rPr lang="pt-PT" dirty="0"/>
              <a:t>, </a:t>
            </a:r>
            <a:r>
              <a:rPr lang="pt-PT" dirty="0" err="1"/>
              <a:t>University</a:t>
            </a:r>
            <a:r>
              <a:rPr lang="pt-PT" dirty="0"/>
              <a:t> </a:t>
            </a:r>
            <a:r>
              <a:rPr lang="pt-PT" dirty="0" err="1"/>
              <a:t>of</a:t>
            </a:r>
            <a:r>
              <a:rPr lang="pt-PT" dirty="0"/>
              <a:t> Groningen, </a:t>
            </a:r>
            <a:r>
              <a:rPr lang="pt-PT" dirty="0" err="1"/>
              <a:t>The</a:t>
            </a:r>
            <a:r>
              <a:rPr lang="pt-PT" dirty="0"/>
              <a:t> </a:t>
            </a:r>
            <a:r>
              <a:rPr lang="pt-PT" dirty="0" err="1"/>
              <a:t>Netherlands</a:t>
            </a:r>
            <a:endParaRPr lang="pt-PT" dirty="0"/>
          </a:p>
          <a:p>
            <a:pPr marL="987425" indent="-269875">
              <a:spcBef>
                <a:spcPts val="1200"/>
              </a:spcBef>
              <a:buFont typeface="Wingdings" panose="05000000000000000000" pitchFamily="2" charset="2"/>
              <a:buChar char="ü"/>
            </a:pPr>
            <a:r>
              <a:rPr lang="pt-PT" b="1" dirty="0"/>
              <a:t>Ana Paula Canavarro</a:t>
            </a:r>
            <a:r>
              <a:rPr lang="pt-PT" dirty="0"/>
              <a:t>, </a:t>
            </a:r>
            <a:r>
              <a:rPr lang="pt-PT" dirty="0" err="1"/>
              <a:t>University</a:t>
            </a:r>
            <a:r>
              <a:rPr lang="pt-PT" dirty="0"/>
              <a:t> </a:t>
            </a:r>
            <a:r>
              <a:rPr lang="pt-PT" dirty="0" err="1"/>
              <a:t>of</a:t>
            </a:r>
            <a:r>
              <a:rPr lang="pt-PT" dirty="0"/>
              <a:t> Évora, Portugal</a:t>
            </a:r>
          </a:p>
          <a:p>
            <a:pPr marL="987425" indent="-269875">
              <a:spcBef>
                <a:spcPts val="1200"/>
              </a:spcBef>
              <a:buFont typeface="Wingdings" panose="05000000000000000000" pitchFamily="2" charset="2"/>
              <a:buChar char="ü"/>
            </a:pPr>
            <a:r>
              <a:rPr lang="pt-PT" b="1" dirty="0"/>
              <a:t>Maria Assunção Flores</a:t>
            </a:r>
            <a:r>
              <a:rPr lang="pt-PT" dirty="0"/>
              <a:t>, </a:t>
            </a:r>
            <a:r>
              <a:rPr lang="pt-PT" dirty="0" err="1"/>
              <a:t>University</a:t>
            </a:r>
            <a:r>
              <a:rPr lang="pt-PT" dirty="0"/>
              <a:t> </a:t>
            </a:r>
            <a:r>
              <a:rPr lang="pt-PT" dirty="0" err="1"/>
              <a:t>of</a:t>
            </a:r>
            <a:r>
              <a:rPr lang="pt-PT" dirty="0"/>
              <a:t> Minho, Portugal</a:t>
            </a:r>
          </a:p>
          <a:p>
            <a:endParaRPr lang="pt-PT" dirty="0"/>
          </a:p>
          <a:p>
            <a:pPr>
              <a:lnSpc>
                <a:spcPct val="110000"/>
              </a:lnSpc>
            </a:pPr>
            <a:r>
              <a:rPr lang="pt-PT" sz="3400" dirty="0" err="1">
                <a:solidFill>
                  <a:srgbClr val="00B0F0"/>
                </a:solidFill>
              </a:rPr>
              <a:t>Papers</a:t>
            </a:r>
            <a:r>
              <a:rPr lang="pt-PT" sz="3400" dirty="0">
                <a:solidFill>
                  <a:srgbClr val="00B0F0"/>
                </a:solidFill>
              </a:rPr>
              <a:t> and posters </a:t>
            </a:r>
            <a:r>
              <a:rPr lang="pt-PT" sz="3400" dirty="0"/>
              <a:t>(</a:t>
            </a:r>
            <a:r>
              <a:rPr lang="pt-PT" sz="3400" dirty="0" err="1"/>
              <a:t>about</a:t>
            </a:r>
            <a:r>
              <a:rPr lang="pt-PT" sz="3400" dirty="0"/>
              <a:t> </a:t>
            </a:r>
            <a:r>
              <a:rPr lang="pt-PT" sz="3400" dirty="0" err="1"/>
              <a:t>one</a:t>
            </a:r>
            <a:r>
              <a:rPr lang="pt-PT" sz="3400" dirty="0"/>
              <a:t> </a:t>
            </a:r>
            <a:r>
              <a:rPr lang="pt-PT" sz="3400" dirty="0" err="1"/>
              <a:t>hundred</a:t>
            </a:r>
            <a:r>
              <a:rPr lang="pt-PT" sz="3400" dirty="0"/>
              <a:t>)</a:t>
            </a:r>
          </a:p>
        </p:txBody>
      </p:sp>
      <p:sp>
        <p:nvSpPr>
          <p:cNvPr id="7" name="Rectangle 6">
            <a:extLst>
              <a:ext uri="{FF2B5EF4-FFF2-40B4-BE49-F238E27FC236}">
                <a16:creationId xmlns:a16="http://schemas.microsoft.com/office/drawing/2014/main" id="{584DB3E0-8F36-2291-6EE5-C2ED5D2BFF5B}"/>
              </a:ext>
            </a:extLst>
          </p:cNvPr>
          <p:cNvSpPr/>
          <p:nvPr/>
        </p:nvSpPr>
        <p:spPr>
          <a:xfrm>
            <a:off x="1004047" y="1398494"/>
            <a:ext cx="1463607" cy="201706"/>
          </a:xfrm>
          <a:prstGeom prst="rect">
            <a:avLst/>
          </a:prstGeom>
          <a:solidFill>
            <a:srgbClr val="9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E23CBC33-9B7D-C7E5-2422-FD12497CE17A}"/>
              </a:ext>
            </a:extLst>
          </p:cNvPr>
          <p:cNvSpPr/>
          <p:nvPr/>
        </p:nvSpPr>
        <p:spPr>
          <a:xfrm>
            <a:off x="2625763" y="1398494"/>
            <a:ext cx="8728037" cy="201706"/>
          </a:xfrm>
          <a:prstGeom prst="rect">
            <a:avLst/>
          </a:prstGeom>
          <a:solidFill>
            <a:srgbClr val="E24D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96045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756E9C-7EFB-49D1-929D-F1627D0C2775}"/>
              </a:ext>
            </a:extLst>
          </p:cNvPr>
          <p:cNvSpPr>
            <a:spLocks noGrp="1"/>
          </p:cNvSpPr>
          <p:nvPr>
            <p:ph type="title"/>
          </p:nvPr>
        </p:nvSpPr>
        <p:spPr/>
        <p:txBody>
          <a:bodyPr>
            <a:normAutofit/>
          </a:bodyPr>
          <a:lstStyle/>
          <a:p>
            <a:r>
              <a:rPr lang="pt-PT" sz="3200" dirty="0"/>
              <a:t>Social </a:t>
            </a:r>
            <a:r>
              <a:rPr lang="pt-PT" sz="3200" dirty="0" err="1"/>
              <a:t>Programme</a:t>
            </a:r>
            <a:endParaRPr lang="pt-PT" sz="3200" dirty="0"/>
          </a:p>
        </p:txBody>
      </p:sp>
      <p:sp>
        <p:nvSpPr>
          <p:cNvPr id="3" name="Marcador de Posição de Conteúdo 2">
            <a:extLst>
              <a:ext uri="{FF2B5EF4-FFF2-40B4-BE49-F238E27FC236}">
                <a16:creationId xmlns:a16="http://schemas.microsoft.com/office/drawing/2014/main" id="{9D836463-172A-4B8B-A950-BFE65DE3C07A}"/>
              </a:ext>
            </a:extLst>
          </p:cNvPr>
          <p:cNvSpPr>
            <a:spLocks noGrp="1"/>
          </p:cNvSpPr>
          <p:nvPr>
            <p:ph sz="quarter" idx="1"/>
          </p:nvPr>
        </p:nvSpPr>
        <p:spPr>
          <a:xfrm>
            <a:off x="2136648" y="1600200"/>
            <a:ext cx="8153400" cy="4853136"/>
          </a:xfrm>
        </p:spPr>
        <p:txBody>
          <a:bodyPr>
            <a:normAutofit/>
          </a:bodyPr>
          <a:lstStyle/>
          <a:p>
            <a:r>
              <a:rPr lang="pt-PT" dirty="0" err="1">
                <a:solidFill>
                  <a:srgbClr val="00B0F0"/>
                </a:solidFill>
              </a:rPr>
              <a:t>Visits</a:t>
            </a:r>
            <a:r>
              <a:rPr lang="pt-PT" dirty="0">
                <a:solidFill>
                  <a:srgbClr val="00B0F0"/>
                </a:solidFill>
              </a:rPr>
              <a:t> </a:t>
            </a:r>
          </a:p>
          <a:p>
            <a:pPr marL="539750" indent="-176213">
              <a:buFont typeface="Wingdings" panose="05000000000000000000" pitchFamily="2" charset="2"/>
              <a:buChar char="Ø"/>
            </a:pPr>
            <a:r>
              <a:rPr lang="pt-PT" dirty="0" err="1"/>
              <a:t>Secondary</a:t>
            </a:r>
            <a:r>
              <a:rPr lang="pt-PT" dirty="0"/>
              <a:t> </a:t>
            </a:r>
            <a:r>
              <a:rPr lang="pt-PT" dirty="0" err="1"/>
              <a:t>School</a:t>
            </a:r>
            <a:r>
              <a:rPr lang="pt-PT" dirty="0"/>
              <a:t> Carlos Amarante</a:t>
            </a:r>
          </a:p>
          <a:p>
            <a:pPr marL="539750" indent="-176213">
              <a:buFont typeface="Wingdings" panose="05000000000000000000" pitchFamily="2" charset="2"/>
              <a:buChar char="Ø"/>
            </a:pPr>
            <a:r>
              <a:rPr lang="pt-PT" dirty="0" err="1"/>
              <a:t>Iberian</a:t>
            </a:r>
            <a:r>
              <a:rPr lang="pt-PT" dirty="0"/>
              <a:t> </a:t>
            </a:r>
            <a:r>
              <a:rPr lang="pt-PT" dirty="0" err="1"/>
              <a:t>Nanotechnology</a:t>
            </a:r>
            <a:r>
              <a:rPr lang="pt-PT" dirty="0"/>
              <a:t> </a:t>
            </a:r>
            <a:r>
              <a:rPr lang="pt-PT" dirty="0" err="1"/>
              <a:t>Laboratory</a:t>
            </a:r>
            <a:r>
              <a:rPr lang="pt-PT" dirty="0"/>
              <a:t> (</a:t>
            </a:r>
            <a:r>
              <a:rPr lang="pt-PT" dirty="0" err="1"/>
              <a:t>INL</a:t>
            </a:r>
            <a:r>
              <a:rPr lang="pt-PT" dirty="0"/>
              <a:t>)</a:t>
            </a:r>
          </a:p>
          <a:p>
            <a:pPr lvl="2"/>
            <a:r>
              <a:rPr lang="pt-PT" dirty="0"/>
              <a:t>Free of charge</a:t>
            </a:r>
          </a:p>
          <a:p>
            <a:pPr lvl="2"/>
            <a:endParaRPr lang="pt-PT" dirty="0"/>
          </a:p>
          <a:p>
            <a:pPr>
              <a:spcBef>
                <a:spcPts val="1200"/>
              </a:spcBef>
            </a:pPr>
            <a:r>
              <a:rPr lang="pt-PT" dirty="0">
                <a:solidFill>
                  <a:srgbClr val="00B0F0"/>
                </a:solidFill>
              </a:rPr>
              <a:t>Welcome Reception</a:t>
            </a:r>
          </a:p>
          <a:p>
            <a:pPr lvl="2"/>
            <a:r>
              <a:rPr lang="pt-PT" dirty="0"/>
              <a:t>Free of charge</a:t>
            </a:r>
          </a:p>
          <a:p>
            <a:pPr lvl="2"/>
            <a:endParaRPr lang="pt-PT" dirty="0"/>
          </a:p>
          <a:p>
            <a:pPr>
              <a:spcBef>
                <a:spcPts val="1200"/>
              </a:spcBef>
            </a:pPr>
            <a:r>
              <a:rPr lang="pt-PT" dirty="0">
                <a:solidFill>
                  <a:srgbClr val="00B0F0"/>
                </a:solidFill>
              </a:rPr>
              <a:t>Social Dinner</a:t>
            </a:r>
          </a:p>
          <a:p>
            <a:pPr lvl="2"/>
            <a:r>
              <a:rPr lang="pt-PT" dirty="0"/>
              <a:t>Extra fee</a:t>
            </a:r>
          </a:p>
          <a:p>
            <a:pPr lvl="2"/>
            <a:endParaRPr lang="pt-PT" dirty="0"/>
          </a:p>
        </p:txBody>
      </p:sp>
      <p:sp>
        <p:nvSpPr>
          <p:cNvPr id="6" name="Rectangle 5">
            <a:extLst>
              <a:ext uri="{FF2B5EF4-FFF2-40B4-BE49-F238E27FC236}">
                <a16:creationId xmlns:a16="http://schemas.microsoft.com/office/drawing/2014/main" id="{FF9B8E97-EE64-9B0A-7CB9-317C180B3FBD}"/>
              </a:ext>
            </a:extLst>
          </p:cNvPr>
          <p:cNvSpPr/>
          <p:nvPr/>
        </p:nvSpPr>
        <p:spPr>
          <a:xfrm>
            <a:off x="0" y="6374742"/>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7E0E03F7-3C54-D8D4-CE57-22D5B5B0D3F1}"/>
              </a:ext>
            </a:extLst>
          </p:cNvPr>
          <p:cNvSpPr/>
          <p:nvPr/>
        </p:nvSpPr>
        <p:spPr>
          <a:xfrm>
            <a:off x="1004047" y="1398494"/>
            <a:ext cx="1463607" cy="201706"/>
          </a:xfrm>
          <a:prstGeom prst="rect">
            <a:avLst/>
          </a:prstGeom>
          <a:solidFill>
            <a:srgbClr val="9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583A9291-2672-3047-5E44-9A4E9F86D02B}"/>
              </a:ext>
            </a:extLst>
          </p:cNvPr>
          <p:cNvSpPr/>
          <p:nvPr/>
        </p:nvSpPr>
        <p:spPr>
          <a:xfrm>
            <a:off x="2625763" y="1398494"/>
            <a:ext cx="8728037" cy="201706"/>
          </a:xfrm>
          <a:prstGeom prst="rect">
            <a:avLst/>
          </a:prstGeom>
          <a:solidFill>
            <a:srgbClr val="E24D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736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red exclamation mark&#10;&#10;AI-generated content may be incorrect.">
            <a:extLst>
              <a:ext uri="{FF2B5EF4-FFF2-40B4-BE49-F238E27FC236}">
                <a16:creationId xmlns:a16="http://schemas.microsoft.com/office/drawing/2014/main" id="{600E5BC0-D3BB-6B65-AB43-74BF69C47E8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06179" y="1796366"/>
            <a:ext cx="962964" cy="962964"/>
          </a:xfrm>
          <a:prstGeom prst="rect">
            <a:avLst/>
          </a:prstGeom>
        </p:spPr>
      </p:pic>
      <p:sp>
        <p:nvSpPr>
          <p:cNvPr id="2" name="Title 1">
            <a:extLst>
              <a:ext uri="{FF2B5EF4-FFF2-40B4-BE49-F238E27FC236}">
                <a16:creationId xmlns:a16="http://schemas.microsoft.com/office/drawing/2014/main" id="{A6901061-3366-98E3-C9B2-2F98762EB6FA}"/>
              </a:ext>
            </a:extLst>
          </p:cNvPr>
          <p:cNvSpPr>
            <a:spLocks noGrp="1"/>
          </p:cNvSpPr>
          <p:nvPr>
            <p:ph type="title"/>
          </p:nvPr>
        </p:nvSpPr>
        <p:spPr>
          <a:xfrm>
            <a:off x="1049835" y="488681"/>
            <a:ext cx="10001252" cy="561600"/>
          </a:xfrm>
        </p:spPr>
        <p:txBody>
          <a:bodyPr/>
          <a:lstStyle/>
          <a:p>
            <a:r>
              <a:rPr lang="en-GB" sz="3600" dirty="0"/>
              <a:t>Pronunciation</a:t>
            </a:r>
            <a:endParaRPr lang="en-IE" sz="3600" dirty="0"/>
          </a:p>
        </p:txBody>
      </p:sp>
      <p:pic>
        <p:nvPicPr>
          <p:cNvPr id="4" name="Picture 3" descr="A green shirt with white text&#10;&#10;AI-generated content may be incorrect.">
            <a:extLst>
              <a:ext uri="{FF2B5EF4-FFF2-40B4-BE49-F238E27FC236}">
                <a16:creationId xmlns:a16="http://schemas.microsoft.com/office/drawing/2014/main" id="{63B0FE82-FA08-3E99-2669-9A114F4FC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72" y="2600834"/>
            <a:ext cx="3468189" cy="3468189"/>
          </a:xfrm>
          <a:prstGeom prst="rect">
            <a:avLst/>
          </a:prstGeom>
        </p:spPr>
      </p:pic>
      <p:sp>
        <p:nvSpPr>
          <p:cNvPr id="5" name="Speech Bubble: Rectangle 4">
            <a:extLst>
              <a:ext uri="{FF2B5EF4-FFF2-40B4-BE49-F238E27FC236}">
                <a16:creationId xmlns:a16="http://schemas.microsoft.com/office/drawing/2014/main" id="{ED5AD881-00E7-FD22-0D71-C08D254FCBB9}"/>
              </a:ext>
            </a:extLst>
          </p:cNvPr>
          <p:cNvSpPr/>
          <p:nvPr/>
        </p:nvSpPr>
        <p:spPr>
          <a:xfrm>
            <a:off x="1235006" y="3847554"/>
            <a:ext cx="2220686" cy="875212"/>
          </a:xfrm>
          <a:prstGeom prst="wedgeRectCallo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ATEE</a:t>
            </a:r>
            <a:r>
              <a:rPr lang="en-GB" sz="2400" dirty="0">
                <a:solidFill>
                  <a:schemeClr val="tx1"/>
                </a:solidFill>
              </a:rPr>
              <a:t> </a:t>
            </a:r>
            <a:r>
              <a:rPr lang="en-GB" dirty="0">
                <a:solidFill>
                  <a:schemeClr val="tx1"/>
                </a:solidFill>
              </a:rPr>
              <a:t>            </a:t>
            </a:r>
            <a:r>
              <a:rPr lang="en-GB" dirty="0"/>
              <a:t>E</a:t>
            </a:r>
            <a:endParaRPr lang="en-IE" dirty="0"/>
          </a:p>
        </p:txBody>
      </p:sp>
      <p:sp>
        <p:nvSpPr>
          <p:cNvPr id="8" name="Thought Bubble: Cloud 7">
            <a:extLst>
              <a:ext uri="{FF2B5EF4-FFF2-40B4-BE49-F238E27FC236}">
                <a16:creationId xmlns:a16="http://schemas.microsoft.com/office/drawing/2014/main" id="{869D8B6B-E92B-DFA5-FB84-5EE406D3A313}"/>
              </a:ext>
            </a:extLst>
          </p:cNvPr>
          <p:cNvSpPr/>
          <p:nvPr/>
        </p:nvSpPr>
        <p:spPr>
          <a:xfrm>
            <a:off x="2490206" y="2060449"/>
            <a:ext cx="1717766" cy="1110344"/>
          </a:xfrm>
          <a:prstGeom prst="cloudCallout">
            <a:avLst>
              <a:gd name="adj1" fmla="val 81774"/>
              <a:gd name="adj2" fmla="val 3275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hought Bubble: Cloud 8">
            <a:extLst>
              <a:ext uri="{FF2B5EF4-FFF2-40B4-BE49-F238E27FC236}">
                <a16:creationId xmlns:a16="http://schemas.microsoft.com/office/drawing/2014/main" id="{FF21A308-58C6-7ED9-13EF-9E7E8CD7D8D8}"/>
              </a:ext>
            </a:extLst>
          </p:cNvPr>
          <p:cNvSpPr/>
          <p:nvPr/>
        </p:nvSpPr>
        <p:spPr>
          <a:xfrm>
            <a:off x="7172033" y="1628777"/>
            <a:ext cx="2330441" cy="1358538"/>
          </a:xfrm>
          <a:prstGeom prst="cloudCallout">
            <a:avLst>
              <a:gd name="adj1" fmla="val -58538"/>
              <a:gd name="adj2" fmla="val 49808"/>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1" name="Action Button: Sound 10">
            <a:hlinkClick r:id="" action="ppaction://noaction" highlightClick="1">
              <a:snd r:embed="rId6" name="applause.wav"/>
            </a:hlinkClick>
            <a:extLst>
              <a:ext uri="{FF2B5EF4-FFF2-40B4-BE49-F238E27FC236}">
                <a16:creationId xmlns:a16="http://schemas.microsoft.com/office/drawing/2014/main" id="{5CB27735-DC44-2017-DECD-54FFF95600CD}"/>
              </a:ext>
            </a:extLst>
          </p:cNvPr>
          <p:cNvSpPr/>
          <p:nvPr/>
        </p:nvSpPr>
        <p:spPr>
          <a:xfrm>
            <a:off x="2410664" y="3857622"/>
            <a:ext cx="1045028" cy="875212"/>
          </a:xfrm>
          <a:prstGeom prst="actionButtonSou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15" descr="A group of colorful question marks&#10;&#10;AI-generated content may be incorrect.">
            <a:extLst>
              <a:ext uri="{FF2B5EF4-FFF2-40B4-BE49-F238E27FC236}">
                <a16:creationId xmlns:a16="http://schemas.microsoft.com/office/drawing/2014/main" id="{E7670683-27AF-E4D0-7C62-2CA29BF91A0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934036" y="2243927"/>
            <a:ext cx="886473" cy="743388"/>
          </a:xfrm>
          <a:prstGeom prst="rect">
            <a:avLst/>
          </a:prstGeom>
        </p:spPr>
      </p:pic>
      <p:sp>
        <p:nvSpPr>
          <p:cNvPr id="12" name="Speech Bubble: Oval 11">
            <a:extLst>
              <a:ext uri="{FF2B5EF4-FFF2-40B4-BE49-F238E27FC236}">
                <a16:creationId xmlns:a16="http://schemas.microsoft.com/office/drawing/2014/main" id="{6CF5B8E5-4CB1-C367-E7C0-F26F19002E76}"/>
              </a:ext>
            </a:extLst>
          </p:cNvPr>
          <p:cNvSpPr/>
          <p:nvPr/>
        </p:nvSpPr>
        <p:spPr>
          <a:xfrm>
            <a:off x="8519595" y="4018436"/>
            <a:ext cx="2709237" cy="1110344"/>
          </a:xfrm>
          <a:prstGeom prst="wedgeEllipseCallout">
            <a:avLst>
              <a:gd name="adj1" fmla="val -67119"/>
              <a:gd name="adj2" fmla="val -775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ATTAY !!!</a:t>
            </a:r>
            <a:endParaRPr lang="en-IE" sz="3200" b="1" dirty="0">
              <a:solidFill>
                <a:schemeClr val="tx1"/>
              </a:solidFill>
            </a:endParaRPr>
          </a:p>
        </p:txBody>
      </p:sp>
      <p:pic>
        <p:nvPicPr>
          <p:cNvPr id="18" name="Picture 17" descr="A red question mark on a black background&#10;&#10;AI-generated content may be incorrect.">
            <a:extLst>
              <a:ext uri="{FF2B5EF4-FFF2-40B4-BE49-F238E27FC236}">
                <a16:creationId xmlns:a16="http://schemas.microsoft.com/office/drawing/2014/main" id="{1876935F-2254-E3A5-028A-5F30BB20A08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531253" y="1913168"/>
            <a:ext cx="729360" cy="729360"/>
          </a:xfrm>
          <a:prstGeom prst="rect">
            <a:avLst/>
          </a:prstGeom>
        </p:spPr>
      </p:pic>
      <p:pic>
        <p:nvPicPr>
          <p:cNvPr id="21" name="Picture 20" descr="A black and white logo&#10;&#10;AI-generated content may be incorrect.">
            <a:extLst>
              <a:ext uri="{FF2B5EF4-FFF2-40B4-BE49-F238E27FC236}">
                <a16:creationId xmlns:a16="http://schemas.microsoft.com/office/drawing/2014/main" id="{D667C75E-446F-E088-69BC-72FF891255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pic>
        <p:nvPicPr>
          <p:cNvPr id="34" name="Picture 33" descr="A cartoon of a child&#10;&#10;AI-generated content may be incorrect.">
            <a:extLst>
              <a:ext uri="{FF2B5EF4-FFF2-40B4-BE49-F238E27FC236}">
                <a16:creationId xmlns:a16="http://schemas.microsoft.com/office/drawing/2014/main" id="{47B84AE9-8943-8815-1560-20F0909D62F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79635" y="2036247"/>
            <a:ext cx="1022624" cy="1291343"/>
          </a:xfrm>
          <a:prstGeom prst="rect">
            <a:avLst/>
          </a:prstGeom>
        </p:spPr>
      </p:pic>
      <p:sp>
        <p:nvSpPr>
          <p:cNvPr id="3" name="TextBox 2">
            <a:extLst>
              <a:ext uri="{FF2B5EF4-FFF2-40B4-BE49-F238E27FC236}">
                <a16:creationId xmlns:a16="http://schemas.microsoft.com/office/drawing/2014/main" id="{AC9562EC-AF9A-2400-9965-66056CB47AE8}"/>
              </a:ext>
            </a:extLst>
          </p:cNvPr>
          <p:cNvSpPr txBox="1"/>
          <p:nvPr/>
        </p:nvSpPr>
        <p:spPr>
          <a:xfrm>
            <a:off x="1105496" y="5984598"/>
            <a:ext cx="10593526" cy="384721"/>
          </a:xfrm>
          <a:prstGeom prst="rect">
            <a:avLst/>
          </a:prstGeom>
          <a:noFill/>
        </p:spPr>
        <p:txBody>
          <a:bodyPr wrap="square" rtlCol="0">
            <a:spAutoFit/>
          </a:bodyPr>
          <a:lstStyle/>
          <a:p>
            <a:r>
              <a:rPr lang="en-GB" sz="1900" b="1" i="1" dirty="0"/>
              <a:t>To any English viewers:  apologies; I made the slide a while ago, before Saturday’s very surprising result.</a:t>
            </a:r>
            <a:endParaRPr lang="en-IE" sz="1900" b="1" i="1" dirty="0"/>
          </a:p>
        </p:txBody>
      </p:sp>
    </p:spTree>
    <p:extLst>
      <p:ext uri="{BB962C8B-B14F-4D97-AF65-F5344CB8AC3E}">
        <p14:creationId xmlns:p14="http://schemas.microsoft.com/office/powerpoint/2010/main" val="383240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EE58B7-0195-4DFF-9437-9456AD609142}"/>
              </a:ext>
            </a:extLst>
          </p:cNvPr>
          <p:cNvSpPr/>
          <p:nvPr/>
        </p:nvSpPr>
        <p:spPr>
          <a:xfrm>
            <a:off x="0" y="6362550"/>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ítulo 1">
            <a:extLst>
              <a:ext uri="{FF2B5EF4-FFF2-40B4-BE49-F238E27FC236}">
                <a16:creationId xmlns:a16="http://schemas.microsoft.com/office/drawing/2014/main" id="{885EC00F-8BAD-4E64-8424-8AFE77DC7625}"/>
              </a:ext>
            </a:extLst>
          </p:cNvPr>
          <p:cNvSpPr>
            <a:spLocks noGrp="1"/>
          </p:cNvSpPr>
          <p:nvPr>
            <p:ph type="title"/>
          </p:nvPr>
        </p:nvSpPr>
        <p:spPr>
          <a:xfrm>
            <a:off x="838200" y="365126"/>
            <a:ext cx="10515600" cy="872004"/>
          </a:xfrm>
        </p:spPr>
        <p:txBody>
          <a:bodyPr>
            <a:normAutofit/>
          </a:bodyPr>
          <a:lstStyle/>
          <a:p>
            <a:r>
              <a:rPr lang="en-US" sz="3200" dirty="0"/>
              <a:t>A </a:t>
            </a:r>
            <a:r>
              <a:rPr lang="en-US" sz="3200" dirty="0" err="1"/>
              <a:t>flavour</a:t>
            </a:r>
            <a:r>
              <a:rPr lang="en-US" sz="3200" dirty="0"/>
              <a:t> of Braga</a:t>
            </a:r>
          </a:p>
        </p:txBody>
      </p:sp>
      <p:pic>
        <p:nvPicPr>
          <p:cNvPr id="3" name="Imagem 3">
            <a:extLst>
              <a:ext uri="{FF2B5EF4-FFF2-40B4-BE49-F238E27FC236}">
                <a16:creationId xmlns:a16="http://schemas.microsoft.com/office/drawing/2014/main" id="{8D9E3953-161A-4015-9A0D-912460ED35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01168" y="1640721"/>
            <a:ext cx="2088479" cy="139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4">
            <a:extLst>
              <a:ext uri="{FF2B5EF4-FFF2-40B4-BE49-F238E27FC236}">
                <a16:creationId xmlns:a16="http://schemas.microsoft.com/office/drawing/2014/main" id="{242C6606-9420-48A1-9E8D-9920BEB45E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07295" y="3164437"/>
            <a:ext cx="2276222" cy="151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BE842418-3401-4728-90BE-E3024F64AC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19524" y="1645629"/>
            <a:ext cx="3159151" cy="1405968"/>
          </a:xfrm>
          <a:prstGeom prst="rect">
            <a:avLst/>
          </a:prstGeom>
        </p:spPr>
      </p:pic>
      <p:pic>
        <p:nvPicPr>
          <p:cNvPr id="6" name="Imagem 5">
            <a:extLst>
              <a:ext uri="{FF2B5EF4-FFF2-40B4-BE49-F238E27FC236}">
                <a16:creationId xmlns:a16="http://schemas.microsoft.com/office/drawing/2014/main" id="{45A269D8-B6C0-4BC8-B716-1DDB189719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2926" y="3178148"/>
            <a:ext cx="2424074" cy="1696852"/>
          </a:xfrm>
          <a:prstGeom prst="rect">
            <a:avLst/>
          </a:prstGeom>
        </p:spPr>
      </p:pic>
      <p:pic>
        <p:nvPicPr>
          <p:cNvPr id="7" name="Imagem 6">
            <a:extLst>
              <a:ext uri="{FF2B5EF4-FFF2-40B4-BE49-F238E27FC236}">
                <a16:creationId xmlns:a16="http://schemas.microsoft.com/office/drawing/2014/main" id="{DEE8BA0F-2834-44D9-83C8-58EA3FB280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352" y="1691085"/>
            <a:ext cx="2424075" cy="1360512"/>
          </a:xfrm>
          <a:prstGeom prst="rect">
            <a:avLst/>
          </a:prstGeom>
        </p:spPr>
      </p:pic>
      <p:pic>
        <p:nvPicPr>
          <p:cNvPr id="8" name="Imagem 7">
            <a:extLst>
              <a:ext uri="{FF2B5EF4-FFF2-40B4-BE49-F238E27FC236}">
                <a16:creationId xmlns:a16="http://schemas.microsoft.com/office/drawing/2014/main" id="{A49B55CD-6E9A-476B-8FAB-3220350FF4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29827" y="3164437"/>
            <a:ext cx="3420820" cy="1630591"/>
          </a:xfrm>
          <a:prstGeom prst="rect">
            <a:avLst/>
          </a:prstGeom>
        </p:spPr>
      </p:pic>
      <p:pic>
        <p:nvPicPr>
          <p:cNvPr id="9" name="Imagem 8">
            <a:extLst>
              <a:ext uri="{FF2B5EF4-FFF2-40B4-BE49-F238E27FC236}">
                <a16:creationId xmlns:a16="http://schemas.microsoft.com/office/drawing/2014/main" id="{92D3DF3E-EB64-45A9-A222-CC40E990B0B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45049" y="4908726"/>
            <a:ext cx="3159151" cy="1777022"/>
          </a:xfrm>
          <a:prstGeom prst="rect">
            <a:avLst/>
          </a:prstGeom>
        </p:spPr>
      </p:pic>
      <p:pic>
        <p:nvPicPr>
          <p:cNvPr id="10" name="Imagem 9">
            <a:extLst>
              <a:ext uri="{FF2B5EF4-FFF2-40B4-BE49-F238E27FC236}">
                <a16:creationId xmlns:a16="http://schemas.microsoft.com/office/drawing/2014/main" id="{19558498-C70A-44F5-9D83-9521FDED11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31849" y="4908727"/>
            <a:ext cx="2556903" cy="1702597"/>
          </a:xfrm>
          <a:prstGeom prst="rect">
            <a:avLst/>
          </a:prstGeom>
        </p:spPr>
      </p:pic>
      <p:pic>
        <p:nvPicPr>
          <p:cNvPr id="11" name="Imagem 10">
            <a:extLst>
              <a:ext uri="{FF2B5EF4-FFF2-40B4-BE49-F238E27FC236}">
                <a16:creationId xmlns:a16="http://schemas.microsoft.com/office/drawing/2014/main" id="{CBA3900D-753D-4F05-AFD4-075C0FB214B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16401" y="4980733"/>
            <a:ext cx="2907559" cy="1630591"/>
          </a:xfrm>
          <a:prstGeom prst="rect">
            <a:avLst/>
          </a:prstGeom>
        </p:spPr>
      </p:pic>
      <p:sp>
        <p:nvSpPr>
          <p:cNvPr id="15" name="Rectangle 14">
            <a:extLst>
              <a:ext uri="{FF2B5EF4-FFF2-40B4-BE49-F238E27FC236}">
                <a16:creationId xmlns:a16="http://schemas.microsoft.com/office/drawing/2014/main" id="{AA67F64B-4EC2-7049-6E8A-74E972436AF5}"/>
              </a:ext>
            </a:extLst>
          </p:cNvPr>
          <p:cNvSpPr/>
          <p:nvPr/>
        </p:nvSpPr>
        <p:spPr>
          <a:xfrm>
            <a:off x="1004047" y="1398494"/>
            <a:ext cx="1463607" cy="201706"/>
          </a:xfrm>
          <a:prstGeom prst="rect">
            <a:avLst/>
          </a:prstGeom>
          <a:solidFill>
            <a:srgbClr val="9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a:extLst>
              <a:ext uri="{FF2B5EF4-FFF2-40B4-BE49-F238E27FC236}">
                <a16:creationId xmlns:a16="http://schemas.microsoft.com/office/drawing/2014/main" id="{BB8903D5-E479-086E-A4F2-FD9D7CAB6FAA}"/>
              </a:ext>
            </a:extLst>
          </p:cNvPr>
          <p:cNvSpPr/>
          <p:nvPr/>
        </p:nvSpPr>
        <p:spPr>
          <a:xfrm>
            <a:off x="2625763" y="1398494"/>
            <a:ext cx="8728037" cy="201706"/>
          </a:xfrm>
          <a:prstGeom prst="rect">
            <a:avLst/>
          </a:prstGeom>
          <a:solidFill>
            <a:srgbClr val="E24D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62659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026E87-EA0D-BE72-2585-985E6F4E4F43}"/>
              </a:ext>
            </a:extLst>
          </p:cNvPr>
          <p:cNvSpPr/>
          <p:nvPr/>
        </p:nvSpPr>
        <p:spPr>
          <a:xfrm>
            <a:off x="0" y="6374742"/>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ítulo 1">
            <a:extLst>
              <a:ext uri="{FF2B5EF4-FFF2-40B4-BE49-F238E27FC236}">
                <a16:creationId xmlns:a16="http://schemas.microsoft.com/office/drawing/2014/main" id="{885EC00F-8BAD-4E64-8424-8AFE77DC7625}"/>
              </a:ext>
            </a:extLst>
          </p:cNvPr>
          <p:cNvSpPr>
            <a:spLocks noGrp="1"/>
          </p:cNvSpPr>
          <p:nvPr>
            <p:ph type="title"/>
          </p:nvPr>
        </p:nvSpPr>
        <p:spPr>
          <a:xfrm>
            <a:off x="838200" y="365126"/>
            <a:ext cx="10515600" cy="836146"/>
          </a:xfrm>
        </p:spPr>
        <p:txBody>
          <a:bodyPr>
            <a:normAutofit/>
          </a:bodyPr>
          <a:lstStyle/>
          <a:p>
            <a:r>
              <a:rPr lang="en-US" sz="3200" dirty="0"/>
              <a:t>The Holy Week in Braga</a:t>
            </a:r>
          </a:p>
        </p:txBody>
      </p:sp>
      <p:pic>
        <p:nvPicPr>
          <p:cNvPr id="12" name="Imagem 11">
            <a:extLst>
              <a:ext uri="{FF2B5EF4-FFF2-40B4-BE49-F238E27FC236}">
                <a16:creationId xmlns:a16="http://schemas.microsoft.com/office/drawing/2014/main" id="{33A2D951-5440-4568-ABCA-4E328EA6FF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336" y="2170568"/>
            <a:ext cx="2448272" cy="3963869"/>
          </a:xfrm>
          <a:prstGeom prst="rect">
            <a:avLst/>
          </a:prstGeom>
        </p:spPr>
      </p:pic>
      <p:pic>
        <p:nvPicPr>
          <p:cNvPr id="15" name="Imagem 14">
            <a:extLst>
              <a:ext uri="{FF2B5EF4-FFF2-40B4-BE49-F238E27FC236}">
                <a16:creationId xmlns:a16="http://schemas.microsoft.com/office/drawing/2014/main" id="{8BF46F7A-C07C-47EF-9389-C281BEDD3FF3}"/>
              </a:ext>
            </a:extLst>
          </p:cNvPr>
          <p:cNvPicPr>
            <a:picLocks noChangeAspect="1"/>
          </p:cNvPicPr>
          <p:nvPr/>
        </p:nvPicPr>
        <p:blipFill>
          <a:blip r:embed="rId4"/>
          <a:stretch>
            <a:fillRect/>
          </a:stretch>
        </p:blipFill>
        <p:spPr>
          <a:xfrm>
            <a:off x="8160394" y="2159148"/>
            <a:ext cx="2448270" cy="2880333"/>
          </a:xfrm>
          <a:prstGeom prst="rect">
            <a:avLst/>
          </a:prstGeom>
        </p:spPr>
      </p:pic>
      <p:pic>
        <p:nvPicPr>
          <p:cNvPr id="17" name="Imagem 16">
            <a:extLst>
              <a:ext uri="{FF2B5EF4-FFF2-40B4-BE49-F238E27FC236}">
                <a16:creationId xmlns:a16="http://schemas.microsoft.com/office/drawing/2014/main" id="{834E9841-C31B-4DB8-85A2-2E78FA5E9D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1611" y="1679909"/>
            <a:ext cx="3943688" cy="1954907"/>
          </a:xfrm>
          <a:prstGeom prst="rect">
            <a:avLst/>
          </a:prstGeom>
        </p:spPr>
      </p:pic>
      <p:sp>
        <p:nvSpPr>
          <p:cNvPr id="20" name="CaixaDeTexto 19">
            <a:extLst>
              <a:ext uri="{FF2B5EF4-FFF2-40B4-BE49-F238E27FC236}">
                <a16:creationId xmlns:a16="http://schemas.microsoft.com/office/drawing/2014/main" id="{CC455BDF-D599-4F69-9899-157F71B89679}"/>
              </a:ext>
            </a:extLst>
          </p:cNvPr>
          <p:cNvSpPr txBox="1"/>
          <p:nvPr/>
        </p:nvSpPr>
        <p:spPr>
          <a:xfrm>
            <a:off x="8416385" y="5809753"/>
            <a:ext cx="2061531" cy="830997"/>
          </a:xfrm>
          <a:prstGeom prst="rect">
            <a:avLst/>
          </a:prstGeom>
          <a:noFill/>
        </p:spPr>
        <p:txBody>
          <a:bodyPr wrap="square">
            <a:spAutoFit/>
          </a:bodyPr>
          <a:lstStyle/>
          <a:p>
            <a:pPr defTabSz="457200">
              <a:buClrTx/>
            </a:pPr>
            <a:r>
              <a:rPr lang="pt-PT" sz="2400" kern="1200" dirty="0">
                <a:solidFill>
                  <a:prstClr val="black"/>
                </a:solidFill>
                <a:latin typeface="Tw Cen MT"/>
                <a:ea typeface="+mn-ea"/>
                <a:cs typeface="+mn-cs"/>
              </a:rPr>
              <a:t>A </a:t>
            </a:r>
            <a:r>
              <a:rPr lang="pt-PT" sz="2400" kern="1200" dirty="0" err="1">
                <a:solidFill>
                  <a:prstClr val="black"/>
                </a:solidFill>
                <a:latin typeface="Tw Cen MT"/>
                <a:ea typeface="+mn-ea"/>
                <a:cs typeface="+mn-cs"/>
              </a:rPr>
              <a:t>week</a:t>
            </a:r>
            <a:r>
              <a:rPr lang="pt-PT" sz="2400" kern="1200" dirty="0">
                <a:solidFill>
                  <a:prstClr val="black"/>
                </a:solidFill>
                <a:latin typeface="Tw Cen MT"/>
                <a:ea typeface="+mn-ea"/>
                <a:cs typeface="+mn-cs"/>
              </a:rPr>
              <a:t> </a:t>
            </a:r>
            <a:r>
              <a:rPr lang="pt-PT" sz="2400" kern="1200" dirty="0" err="1">
                <a:solidFill>
                  <a:prstClr val="black"/>
                </a:solidFill>
                <a:latin typeface="Tw Cen MT"/>
                <a:ea typeface="+mn-ea"/>
                <a:cs typeface="+mn-cs"/>
              </a:rPr>
              <a:t>full</a:t>
            </a:r>
            <a:r>
              <a:rPr lang="pt-PT" sz="2400" kern="1200" dirty="0">
                <a:solidFill>
                  <a:prstClr val="black"/>
                </a:solidFill>
                <a:latin typeface="Tw Cen MT"/>
                <a:ea typeface="+mn-ea"/>
                <a:cs typeface="+mn-cs"/>
              </a:rPr>
              <a:t> </a:t>
            </a:r>
            <a:r>
              <a:rPr lang="pt-PT" sz="2400" kern="1200" dirty="0" err="1">
                <a:solidFill>
                  <a:prstClr val="black"/>
                </a:solidFill>
                <a:latin typeface="Tw Cen MT"/>
                <a:ea typeface="+mn-ea"/>
                <a:cs typeface="+mn-cs"/>
              </a:rPr>
              <a:t>of</a:t>
            </a:r>
            <a:r>
              <a:rPr lang="pt-PT" sz="2400" kern="1200" dirty="0">
                <a:solidFill>
                  <a:prstClr val="black"/>
                </a:solidFill>
                <a:latin typeface="Tw Cen MT"/>
                <a:ea typeface="+mn-ea"/>
                <a:cs typeface="+mn-cs"/>
              </a:rPr>
              <a:t> street </a:t>
            </a:r>
            <a:r>
              <a:rPr lang="pt-PT" sz="2400" kern="1200" dirty="0" err="1">
                <a:solidFill>
                  <a:prstClr val="black"/>
                </a:solidFill>
                <a:latin typeface="Tw Cen MT"/>
                <a:ea typeface="+mn-ea"/>
                <a:cs typeface="+mn-cs"/>
              </a:rPr>
              <a:t>events</a:t>
            </a:r>
            <a:r>
              <a:rPr lang="pt-PT" sz="2400" kern="1200" dirty="0">
                <a:solidFill>
                  <a:prstClr val="black"/>
                </a:solidFill>
                <a:latin typeface="Tw Cen MT"/>
                <a:ea typeface="+mn-ea"/>
                <a:cs typeface="+mn-cs"/>
              </a:rPr>
              <a:t>!</a:t>
            </a:r>
          </a:p>
        </p:txBody>
      </p:sp>
      <p:pic>
        <p:nvPicPr>
          <p:cNvPr id="21" name="Imagem 20">
            <a:extLst>
              <a:ext uri="{FF2B5EF4-FFF2-40B4-BE49-F238E27FC236}">
                <a16:creationId xmlns:a16="http://schemas.microsoft.com/office/drawing/2014/main" id="{15ED9522-A838-45FA-833F-487F2037184C}"/>
              </a:ext>
            </a:extLst>
          </p:cNvPr>
          <p:cNvPicPr>
            <a:picLocks noChangeAspect="1"/>
          </p:cNvPicPr>
          <p:nvPr/>
        </p:nvPicPr>
        <p:blipFill>
          <a:blip r:embed="rId6"/>
          <a:stretch>
            <a:fillRect/>
          </a:stretch>
        </p:blipFill>
        <p:spPr>
          <a:xfrm>
            <a:off x="4305299" y="3843616"/>
            <a:ext cx="3810000" cy="2857500"/>
          </a:xfrm>
          <a:prstGeom prst="rect">
            <a:avLst/>
          </a:prstGeom>
        </p:spPr>
      </p:pic>
      <p:pic>
        <p:nvPicPr>
          <p:cNvPr id="22" name="Imagem 21">
            <a:extLst>
              <a:ext uri="{FF2B5EF4-FFF2-40B4-BE49-F238E27FC236}">
                <a16:creationId xmlns:a16="http://schemas.microsoft.com/office/drawing/2014/main" id="{ADEDF0E5-69C8-4EF8-81F3-BB2368CF440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88288" y="5144358"/>
            <a:ext cx="1080120" cy="774104"/>
          </a:xfrm>
          <a:prstGeom prst="rect">
            <a:avLst/>
          </a:prstGeom>
        </p:spPr>
      </p:pic>
      <p:sp>
        <p:nvSpPr>
          <p:cNvPr id="6" name="Rectangle 5">
            <a:extLst>
              <a:ext uri="{FF2B5EF4-FFF2-40B4-BE49-F238E27FC236}">
                <a16:creationId xmlns:a16="http://schemas.microsoft.com/office/drawing/2014/main" id="{D08051A4-8DC4-7CFD-4B51-E21E46DC214C}"/>
              </a:ext>
            </a:extLst>
          </p:cNvPr>
          <p:cNvSpPr/>
          <p:nvPr/>
        </p:nvSpPr>
        <p:spPr>
          <a:xfrm>
            <a:off x="1004047" y="1398494"/>
            <a:ext cx="1463607" cy="201706"/>
          </a:xfrm>
          <a:prstGeom prst="rect">
            <a:avLst/>
          </a:prstGeom>
          <a:solidFill>
            <a:srgbClr val="9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454C9FC2-82AB-50A9-049C-0B89A10E5E36}"/>
              </a:ext>
            </a:extLst>
          </p:cNvPr>
          <p:cNvSpPr/>
          <p:nvPr/>
        </p:nvSpPr>
        <p:spPr>
          <a:xfrm>
            <a:off x="2625763" y="1398494"/>
            <a:ext cx="8728037" cy="201706"/>
          </a:xfrm>
          <a:prstGeom prst="rect">
            <a:avLst/>
          </a:prstGeom>
          <a:solidFill>
            <a:srgbClr val="E24D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02619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6CD470-538A-AA5E-4081-630B95ED69C4}"/>
              </a:ext>
            </a:extLst>
          </p:cNvPr>
          <p:cNvSpPr/>
          <p:nvPr/>
        </p:nvSpPr>
        <p:spPr>
          <a:xfrm>
            <a:off x="0" y="6386934"/>
            <a:ext cx="12192000" cy="49377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Marcador de Posição de Conteúdo 2">
            <a:extLst>
              <a:ext uri="{FF2B5EF4-FFF2-40B4-BE49-F238E27FC236}">
                <a16:creationId xmlns:a16="http://schemas.microsoft.com/office/drawing/2014/main" id="{5B19D9D0-96F9-4A05-AC5C-709C4B2B1DC6}"/>
              </a:ext>
            </a:extLst>
          </p:cNvPr>
          <p:cNvSpPr>
            <a:spLocks noGrp="1"/>
          </p:cNvSpPr>
          <p:nvPr>
            <p:ph sz="quarter" idx="1"/>
          </p:nvPr>
        </p:nvSpPr>
        <p:spPr/>
        <p:txBody>
          <a:bodyPr/>
          <a:lstStyle/>
          <a:p>
            <a:endParaRPr lang="pt-PT" sz="900" dirty="0"/>
          </a:p>
          <a:p>
            <a:r>
              <a:rPr lang="pt-PT" sz="3200" b="1" dirty="0" err="1">
                <a:solidFill>
                  <a:srgbClr val="00B0F0"/>
                </a:solidFill>
              </a:rPr>
              <a:t>We</a:t>
            </a:r>
            <a:r>
              <a:rPr lang="pt-PT" sz="3200" b="1" dirty="0">
                <a:solidFill>
                  <a:srgbClr val="00B0F0"/>
                </a:solidFill>
              </a:rPr>
              <a:t> are </a:t>
            </a:r>
            <a:r>
              <a:rPr lang="pt-PT" sz="3200" b="1" dirty="0" err="1">
                <a:solidFill>
                  <a:srgbClr val="00B0F0"/>
                </a:solidFill>
              </a:rPr>
              <a:t>looking</a:t>
            </a:r>
            <a:r>
              <a:rPr lang="pt-PT" sz="3200" b="1" dirty="0">
                <a:solidFill>
                  <a:srgbClr val="00B0F0"/>
                </a:solidFill>
              </a:rPr>
              <a:t> </a:t>
            </a:r>
            <a:r>
              <a:rPr lang="pt-PT" sz="3200" b="1" dirty="0" err="1">
                <a:solidFill>
                  <a:srgbClr val="00B0F0"/>
                </a:solidFill>
              </a:rPr>
              <a:t>forward</a:t>
            </a:r>
            <a:r>
              <a:rPr lang="pt-PT" sz="3200" b="1" dirty="0">
                <a:solidFill>
                  <a:srgbClr val="00B0F0"/>
                </a:solidFill>
              </a:rPr>
              <a:t> to </a:t>
            </a:r>
            <a:r>
              <a:rPr lang="pt-PT" sz="3200" b="1" dirty="0" err="1">
                <a:solidFill>
                  <a:srgbClr val="00B0F0"/>
                </a:solidFill>
              </a:rPr>
              <a:t>welcoming</a:t>
            </a:r>
            <a:r>
              <a:rPr lang="pt-PT" sz="3200" b="1" dirty="0">
                <a:solidFill>
                  <a:srgbClr val="00B0F0"/>
                </a:solidFill>
              </a:rPr>
              <a:t> </a:t>
            </a:r>
            <a:r>
              <a:rPr lang="pt-PT" sz="3200" b="1" dirty="0" err="1">
                <a:solidFill>
                  <a:srgbClr val="00B0F0"/>
                </a:solidFill>
              </a:rPr>
              <a:t>you</a:t>
            </a:r>
            <a:r>
              <a:rPr lang="pt-PT" b="1" dirty="0">
                <a:solidFill>
                  <a:srgbClr val="00B0F0"/>
                </a:solidFill>
              </a:rPr>
              <a:t>! </a:t>
            </a:r>
          </a:p>
        </p:txBody>
      </p:sp>
      <p:sp>
        <p:nvSpPr>
          <p:cNvPr id="6" name="Título 1">
            <a:extLst>
              <a:ext uri="{FF2B5EF4-FFF2-40B4-BE49-F238E27FC236}">
                <a16:creationId xmlns:a16="http://schemas.microsoft.com/office/drawing/2014/main" id="{22BF1002-889C-4C82-9BD1-466CB6AC1965}"/>
              </a:ext>
            </a:extLst>
          </p:cNvPr>
          <p:cNvSpPr>
            <a:spLocks noGrp="1"/>
          </p:cNvSpPr>
          <p:nvPr>
            <p:ph type="title"/>
          </p:nvPr>
        </p:nvSpPr>
        <p:spPr>
          <a:xfrm>
            <a:off x="2136648" y="228600"/>
            <a:ext cx="8153400" cy="990600"/>
          </a:xfrm>
        </p:spPr>
        <p:txBody>
          <a:bodyPr>
            <a:normAutofit/>
          </a:bodyPr>
          <a:lstStyle/>
          <a:p>
            <a:r>
              <a:rPr lang="pt-PT" sz="3200" dirty="0"/>
              <a:t>ATEE Winter Conference 2026, UMinho, Braga</a:t>
            </a:r>
          </a:p>
        </p:txBody>
      </p:sp>
      <p:pic>
        <p:nvPicPr>
          <p:cNvPr id="8" name="Imagem 7">
            <a:extLst>
              <a:ext uri="{FF2B5EF4-FFF2-40B4-BE49-F238E27FC236}">
                <a16:creationId xmlns:a16="http://schemas.microsoft.com/office/drawing/2014/main" id="{12FCD8C3-3DB9-4321-89D2-2A79381A4F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139504">
            <a:off x="7636982" y="3593362"/>
            <a:ext cx="2663462" cy="1776509"/>
          </a:xfrm>
          <a:prstGeom prst="rect">
            <a:avLst/>
          </a:prstGeom>
        </p:spPr>
      </p:pic>
      <p:pic>
        <p:nvPicPr>
          <p:cNvPr id="7" name="Imagem 6">
            <a:extLst>
              <a:ext uri="{FF2B5EF4-FFF2-40B4-BE49-F238E27FC236}">
                <a16:creationId xmlns:a16="http://schemas.microsoft.com/office/drawing/2014/main" id="{EC2141BB-3AD0-412E-9CA6-9C8211391812}"/>
              </a:ext>
            </a:extLst>
          </p:cNvPr>
          <p:cNvPicPr>
            <a:picLocks noChangeAspect="1"/>
          </p:cNvPicPr>
          <p:nvPr/>
        </p:nvPicPr>
        <p:blipFill>
          <a:blip r:embed="rId3"/>
          <a:stretch>
            <a:fillRect/>
          </a:stretch>
        </p:blipFill>
        <p:spPr>
          <a:xfrm rot="20646546">
            <a:off x="1727010" y="3758372"/>
            <a:ext cx="2732464" cy="1621852"/>
          </a:xfrm>
          <a:prstGeom prst="rect">
            <a:avLst/>
          </a:prstGeom>
        </p:spPr>
      </p:pic>
      <p:pic>
        <p:nvPicPr>
          <p:cNvPr id="10" name="Imagem 9">
            <a:extLst>
              <a:ext uri="{FF2B5EF4-FFF2-40B4-BE49-F238E27FC236}">
                <a16:creationId xmlns:a16="http://schemas.microsoft.com/office/drawing/2014/main" id="{0CFB1CE2-3674-4083-AC73-4FB6ED213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3752" y="5375375"/>
            <a:ext cx="5000062" cy="1417448"/>
          </a:xfrm>
          <a:prstGeom prst="rect">
            <a:avLst/>
          </a:prstGeom>
        </p:spPr>
      </p:pic>
      <p:pic>
        <p:nvPicPr>
          <p:cNvPr id="9" name="Imagem 8">
            <a:extLst>
              <a:ext uri="{FF2B5EF4-FFF2-40B4-BE49-F238E27FC236}">
                <a16:creationId xmlns:a16="http://schemas.microsoft.com/office/drawing/2014/main" id="{EF9EA8CA-A7F5-443B-86B0-A31C46B47372}"/>
              </a:ext>
            </a:extLst>
          </p:cNvPr>
          <p:cNvPicPr>
            <a:picLocks noChangeAspect="1"/>
          </p:cNvPicPr>
          <p:nvPr/>
        </p:nvPicPr>
        <p:blipFill>
          <a:blip r:embed="rId5"/>
          <a:stretch>
            <a:fillRect/>
          </a:stretch>
        </p:blipFill>
        <p:spPr>
          <a:xfrm>
            <a:off x="5015881" y="3314038"/>
            <a:ext cx="1967759" cy="1967759"/>
          </a:xfrm>
          <a:prstGeom prst="rect">
            <a:avLst/>
          </a:prstGeom>
        </p:spPr>
      </p:pic>
      <p:sp>
        <p:nvSpPr>
          <p:cNvPr id="11" name="Rectangle 10">
            <a:extLst>
              <a:ext uri="{FF2B5EF4-FFF2-40B4-BE49-F238E27FC236}">
                <a16:creationId xmlns:a16="http://schemas.microsoft.com/office/drawing/2014/main" id="{16D5749C-2F6E-B193-52AA-7425B0AA8214}"/>
              </a:ext>
            </a:extLst>
          </p:cNvPr>
          <p:cNvSpPr/>
          <p:nvPr/>
        </p:nvSpPr>
        <p:spPr>
          <a:xfrm>
            <a:off x="1004047" y="1398494"/>
            <a:ext cx="1463607" cy="201706"/>
          </a:xfrm>
          <a:prstGeom prst="rect">
            <a:avLst/>
          </a:prstGeom>
          <a:solidFill>
            <a:srgbClr val="9A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75887851-3F41-9788-AAA6-ABDA45728D84}"/>
              </a:ext>
            </a:extLst>
          </p:cNvPr>
          <p:cNvSpPr/>
          <p:nvPr/>
        </p:nvSpPr>
        <p:spPr>
          <a:xfrm>
            <a:off x="2625763" y="1398494"/>
            <a:ext cx="8728037" cy="201706"/>
          </a:xfrm>
          <a:prstGeom prst="rect">
            <a:avLst/>
          </a:prstGeom>
          <a:solidFill>
            <a:srgbClr val="E24D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9727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1434-1360-7347-94CE-64807850B39E}"/>
              </a:ext>
            </a:extLst>
          </p:cNvPr>
          <p:cNvSpPr>
            <a:spLocks noGrp="1"/>
          </p:cNvSpPr>
          <p:nvPr>
            <p:ph type="title"/>
          </p:nvPr>
        </p:nvSpPr>
        <p:spPr>
          <a:xfrm>
            <a:off x="838200" y="564738"/>
            <a:ext cx="9015414" cy="561600"/>
          </a:xfrm>
        </p:spPr>
        <p:txBody>
          <a:bodyPr/>
          <a:lstStyle/>
          <a:p>
            <a:r>
              <a:rPr lang="en-US" sz="3600" dirty="0"/>
              <a:t>Outline</a:t>
            </a:r>
          </a:p>
        </p:txBody>
      </p:sp>
      <p:graphicFrame>
        <p:nvGraphicFramePr>
          <p:cNvPr id="6" name="Content Placeholder 2">
            <a:extLst>
              <a:ext uri="{FF2B5EF4-FFF2-40B4-BE49-F238E27FC236}">
                <a16:creationId xmlns:a16="http://schemas.microsoft.com/office/drawing/2014/main" id="{DB04D1C7-3854-4029-4439-BF9550AB5598}"/>
              </a:ext>
            </a:extLst>
          </p:cNvPr>
          <p:cNvGraphicFramePr>
            <a:graphicFrameLocks/>
          </p:cNvGraphicFramePr>
          <p:nvPr>
            <p:extLst>
              <p:ext uri="{D42A27DB-BD31-4B8C-83A1-F6EECF244321}">
                <p14:modId xmlns:p14="http://schemas.microsoft.com/office/powerpoint/2010/main" val="1845500932"/>
              </p:ext>
            </p:extLst>
          </p:nvPr>
        </p:nvGraphicFramePr>
        <p:xfrm>
          <a:off x="838200" y="1764546"/>
          <a:ext cx="10515600" cy="4171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black and white logo&#10;&#10;AI-generated content may be incorrect.">
            <a:extLst>
              <a:ext uri="{FF2B5EF4-FFF2-40B4-BE49-F238E27FC236}">
                <a16:creationId xmlns:a16="http://schemas.microsoft.com/office/drawing/2014/main" id="{74E5F990-943B-F26D-451C-4FCA4273FA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50367" y="302523"/>
            <a:ext cx="2982901" cy="994300"/>
          </a:xfrm>
          <a:prstGeom prst="rect">
            <a:avLst/>
          </a:prstGeom>
        </p:spPr>
      </p:pic>
      <p:sp>
        <p:nvSpPr>
          <p:cNvPr id="3" name="Speech Bubble: Oval 2">
            <a:extLst>
              <a:ext uri="{FF2B5EF4-FFF2-40B4-BE49-F238E27FC236}">
                <a16:creationId xmlns:a16="http://schemas.microsoft.com/office/drawing/2014/main" id="{508A6720-65A2-B570-8BAB-7CAA8FFDAD80}"/>
              </a:ext>
            </a:extLst>
          </p:cNvPr>
          <p:cNvSpPr/>
          <p:nvPr/>
        </p:nvSpPr>
        <p:spPr>
          <a:xfrm>
            <a:off x="7748452" y="2100624"/>
            <a:ext cx="4023359" cy="816875"/>
          </a:xfrm>
          <a:prstGeom prst="wedgeEllipseCallout">
            <a:avLst>
              <a:gd name="adj1" fmla="val -61351"/>
              <a:gd name="adj2" fmla="val -7253"/>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1 &amp; 2. Setting the scene</a:t>
            </a:r>
            <a:endParaRPr lang="en-IE" sz="2200" dirty="0">
              <a:solidFill>
                <a:schemeClr val="tx1"/>
              </a:solidFill>
            </a:endParaRPr>
          </a:p>
        </p:txBody>
      </p:sp>
      <p:sp>
        <p:nvSpPr>
          <p:cNvPr id="4" name="Speech Bubble: Oval 3">
            <a:extLst>
              <a:ext uri="{FF2B5EF4-FFF2-40B4-BE49-F238E27FC236}">
                <a16:creationId xmlns:a16="http://schemas.microsoft.com/office/drawing/2014/main" id="{15078FF3-DF1D-E933-3AD7-14E61DE695DF}"/>
              </a:ext>
            </a:extLst>
          </p:cNvPr>
          <p:cNvSpPr/>
          <p:nvPr/>
        </p:nvSpPr>
        <p:spPr>
          <a:xfrm>
            <a:off x="9205812" y="3329915"/>
            <a:ext cx="2355172" cy="1724042"/>
          </a:xfrm>
          <a:prstGeom prst="wedgeEllipseCallout">
            <a:avLst>
              <a:gd name="adj1" fmla="val -96471"/>
              <a:gd name="adj2" fmla="val 1377"/>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3, 4, &amp; 5. The main story</a:t>
            </a:r>
            <a:endParaRPr lang="en-IE" sz="2200" dirty="0">
              <a:solidFill>
                <a:schemeClr val="tx1"/>
              </a:solidFill>
            </a:endParaRPr>
          </a:p>
        </p:txBody>
      </p:sp>
      <p:sp>
        <p:nvSpPr>
          <p:cNvPr id="5" name="Speech Bubble: Oval 4">
            <a:extLst>
              <a:ext uri="{FF2B5EF4-FFF2-40B4-BE49-F238E27FC236}">
                <a16:creationId xmlns:a16="http://schemas.microsoft.com/office/drawing/2014/main" id="{B66D0C68-FBE8-73A2-AFA9-CE5F567F2414}"/>
              </a:ext>
            </a:extLst>
          </p:cNvPr>
          <p:cNvSpPr/>
          <p:nvPr/>
        </p:nvSpPr>
        <p:spPr>
          <a:xfrm>
            <a:off x="5616262" y="5401060"/>
            <a:ext cx="4625018" cy="654373"/>
          </a:xfrm>
          <a:prstGeom prst="wedgeEllipseCallout">
            <a:avLst>
              <a:gd name="adj1" fmla="val -66729"/>
              <a:gd name="adj2" fmla="val -22879"/>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6. Where are we going?</a:t>
            </a:r>
            <a:endParaRPr lang="en-IE" sz="2200" dirty="0">
              <a:solidFill>
                <a:schemeClr val="tx1"/>
              </a:solidFill>
            </a:endParaRPr>
          </a:p>
        </p:txBody>
      </p:sp>
      <p:sp>
        <p:nvSpPr>
          <p:cNvPr id="7" name="Thought Bubble: Cloud 6">
            <a:extLst>
              <a:ext uri="{FF2B5EF4-FFF2-40B4-BE49-F238E27FC236}">
                <a16:creationId xmlns:a16="http://schemas.microsoft.com/office/drawing/2014/main" id="{574A1112-2120-8F11-7D60-AC8CAE656E9D}"/>
              </a:ext>
            </a:extLst>
          </p:cNvPr>
          <p:cNvSpPr/>
          <p:nvPr/>
        </p:nvSpPr>
        <p:spPr>
          <a:xfrm>
            <a:off x="4898572" y="302523"/>
            <a:ext cx="2547258" cy="994300"/>
          </a:xfrm>
          <a:prstGeom prst="cloudCallout">
            <a:avLst>
              <a:gd name="adj1" fmla="val 18372"/>
              <a:gd name="adj2" fmla="val 10999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Dates are </a:t>
            </a:r>
            <a:r>
              <a:rPr lang="en-GB" sz="2200" i="1" dirty="0">
                <a:solidFill>
                  <a:schemeClr val="tx1"/>
                </a:solidFill>
              </a:rPr>
              <a:t>indicative</a:t>
            </a:r>
            <a:endParaRPr lang="en-IE" sz="2200" i="1" dirty="0">
              <a:solidFill>
                <a:schemeClr val="tx1"/>
              </a:solidFill>
            </a:endParaRPr>
          </a:p>
        </p:txBody>
      </p:sp>
    </p:spTree>
    <p:extLst>
      <p:ext uri="{BB962C8B-B14F-4D97-AF65-F5344CB8AC3E}">
        <p14:creationId xmlns:p14="http://schemas.microsoft.com/office/powerpoint/2010/main" val="3656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F3330-0057-7E59-2407-392A2C2A3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FC674-EB66-4386-53D5-D3967B52A4E3}"/>
              </a:ext>
            </a:extLst>
          </p:cNvPr>
          <p:cNvSpPr>
            <a:spLocks noGrp="1"/>
          </p:cNvSpPr>
          <p:nvPr>
            <p:ph type="title"/>
          </p:nvPr>
        </p:nvSpPr>
        <p:spPr>
          <a:xfrm>
            <a:off x="757646" y="488681"/>
            <a:ext cx="10293441" cy="561600"/>
          </a:xfrm>
        </p:spPr>
        <p:txBody>
          <a:bodyPr/>
          <a:lstStyle/>
          <a:p>
            <a:r>
              <a:rPr lang="en-GB" sz="3600" dirty="0"/>
              <a:t>1. Introduction: Themes for the talk</a:t>
            </a:r>
            <a:endParaRPr lang="en-IE" sz="3600" dirty="0"/>
          </a:p>
        </p:txBody>
      </p:sp>
      <p:pic>
        <p:nvPicPr>
          <p:cNvPr id="21" name="Picture 20" descr="A black and white logo&#10;&#10;AI-generated content may be incorrect.">
            <a:extLst>
              <a:ext uri="{FF2B5EF4-FFF2-40B4-BE49-F238E27FC236}">
                <a16:creationId xmlns:a16="http://schemas.microsoft.com/office/drawing/2014/main" id="{1B5DA4EA-C5EE-44CE-4E6F-8C548DC36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pic>
        <p:nvPicPr>
          <p:cNvPr id="3" name="Picture 2" descr="A group of people sitting around a table&#10;&#10;Description automatically generated">
            <a:extLst>
              <a:ext uri="{FF2B5EF4-FFF2-40B4-BE49-F238E27FC236}">
                <a16:creationId xmlns:a16="http://schemas.microsoft.com/office/drawing/2014/main" id="{04899E3E-1D65-5493-3036-0A4E0414814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54774" y="3551594"/>
            <a:ext cx="1545093" cy="1152382"/>
          </a:xfrm>
          <a:prstGeom prst="rect">
            <a:avLst/>
          </a:prstGeom>
        </p:spPr>
      </p:pic>
      <p:pic>
        <p:nvPicPr>
          <p:cNvPr id="6" name="Picture 5" descr="A group of people talking with speech bubbles&#10;&#10;Description automatically generated">
            <a:extLst>
              <a:ext uri="{FF2B5EF4-FFF2-40B4-BE49-F238E27FC236}">
                <a16:creationId xmlns:a16="http://schemas.microsoft.com/office/drawing/2014/main" id="{CB482EB1-CD4B-B08B-15D7-6568B27BE40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8706" y="2236241"/>
            <a:ext cx="2886455" cy="2067802"/>
          </a:xfrm>
          <a:prstGeom prst="rect">
            <a:avLst/>
          </a:prstGeom>
        </p:spPr>
      </p:pic>
      <p:sp>
        <p:nvSpPr>
          <p:cNvPr id="10" name="Speech Bubble: Oval 9">
            <a:extLst>
              <a:ext uri="{FF2B5EF4-FFF2-40B4-BE49-F238E27FC236}">
                <a16:creationId xmlns:a16="http://schemas.microsoft.com/office/drawing/2014/main" id="{371C5925-8C04-18E9-9B7E-897B3246B916}"/>
              </a:ext>
            </a:extLst>
          </p:cNvPr>
          <p:cNvSpPr/>
          <p:nvPr/>
        </p:nvSpPr>
        <p:spPr>
          <a:xfrm>
            <a:off x="8355813" y="1995519"/>
            <a:ext cx="3056708" cy="1388904"/>
          </a:xfrm>
          <a:prstGeom prst="wedgeEllipseCallout">
            <a:avLst>
              <a:gd name="adj1" fmla="val -40094"/>
              <a:gd name="adj2" fmla="val 5942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rPr>
              <a:t>Curriculum</a:t>
            </a:r>
            <a:r>
              <a:rPr lang="en-GB" sz="2200" dirty="0">
                <a:solidFill>
                  <a:schemeClr val="tx1"/>
                </a:solidFill>
              </a:rPr>
              <a:t> (and / including assessment)</a:t>
            </a:r>
            <a:endParaRPr lang="en-IE" sz="2200" dirty="0">
              <a:solidFill>
                <a:schemeClr val="tx1"/>
              </a:solidFill>
            </a:endParaRPr>
          </a:p>
        </p:txBody>
      </p:sp>
      <p:sp>
        <p:nvSpPr>
          <p:cNvPr id="14" name="Speech Bubble: Rectangle with Corners Rounded 13">
            <a:extLst>
              <a:ext uri="{FF2B5EF4-FFF2-40B4-BE49-F238E27FC236}">
                <a16:creationId xmlns:a16="http://schemas.microsoft.com/office/drawing/2014/main" id="{8A512273-5D59-A277-72A5-EBCF0DA8BB25}"/>
              </a:ext>
            </a:extLst>
          </p:cNvPr>
          <p:cNvSpPr/>
          <p:nvPr/>
        </p:nvSpPr>
        <p:spPr>
          <a:xfrm>
            <a:off x="9199867" y="4981303"/>
            <a:ext cx="2377440" cy="1031966"/>
          </a:xfrm>
          <a:prstGeom prst="wedgeRoundRectCallout">
            <a:avLst>
              <a:gd name="adj1" fmla="val -48305"/>
              <a:gd name="adj2" fmla="val -113449"/>
              <a:gd name="adj3" fmla="val 16667"/>
            </a:avLst>
          </a:prstGeom>
          <a:solidFill>
            <a:srgbClr val="3B3B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Teaching and learning (</a:t>
            </a:r>
            <a:r>
              <a:rPr lang="en-GB" sz="2200" b="1" dirty="0">
                <a:solidFill>
                  <a:schemeClr val="bg1"/>
                </a:solidFill>
              </a:rPr>
              <a:t>T&amp;L</a:t>
            </a:r>
            <a:r>
              <a:rPr lang="en-GB" sz="2200" dirty="0">
                <a:solidFill>
                  <a:schemeClr val="bg1"/>
                </a:solidFill>
              </a:rPr>
              <a:t>)</a:t>
            </a:r>
            <a:endParaRPr lang="en-IE" sz="2200" dirty="0">
              <a:solidFill>
                <a:schemeClr val="bg1"/>
              </a:solidFill>
            </a:endParaRPr>
          </a:p>
        </p:txBody>
      </p:sp>
      <p:sp>
        <p:nvSpPr>
          <p:cNvPr id="15" name="Speech Bubble: Rectangle 14">
            <a:extLst>
              <a:ext uri="{FF2B5EF4-FFF2-40B4-BE49-F238E27FC236}">
                <a16:creationId xmlns:a16="http://schemas.microsoft.com/office/drawing/2014/main" id="{46862C57-A984-1123-B1DD-75F46F4CDBAE}"/>
              </a:ext>
            </a:extLst>
          </p:cNvPr>
          <p:cNvSpPr/>
          <p:nvPr/>
        </p:nvSpPr>
        <p:spPr>
          <a:xfrm>
            <a:off x="5204178" y="4758895"/>
            <a:ext cx="2064902" cy="1401254"/>
          </a:xfrm>
          <a:prstGeom prst="wedgeRectCallout">
            <a:avLst>
              <a:gd name="adj1" fmla="val 67309"/>
              <a:gd name="adj2" fmla="val -79420"/>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International</a:t>
            </a:r>
            <a:r>
              <a:rPr lang="en-GB" sz="2200" i="1" dirty="0">
                <a:solidFill>
                  <a:schemeClr val="tx1"/>
                </a:solidFill>
              </a:rPr>
              <a:t> </a:t>
            </a:r>
            <a:r>
              <a:rPr lang="en-GB" sz="2200" b="1" dirty="0">
                <a:solidFill>
                  <a:schemeClr val="tx1"/>
                </a:solidFill>
              </a:rPr>
              <a:t>studies</a:t>
            </a:r>
            <a:r>
              <a:rPr lang="en-GB" sz="2200" dirty="0">
                <a:solidFill>
                  <a:schemeClr val="tx1"/>
                </a:solidFill>
              </a:rPr>
              <a:t> of (curriculum and) attainment</a:t>
            </a:r>
            <a:endParaRPr lang="en-IE" sz="2200" dirty="0">
              <a:solidFill>
                <a:schemeClr val="tx1"/>
              </a:solidFill>
            </a:endParaRPr>
          </a:p>
        </p:txBody>
      </p:sp>
      <p:sp>
        <p:nvSpPr>
          <p:cNvPr id="17" name="Thought Bubble: Cloud 16">
            <a:extLst>
              <a:ext uri="{FF2B5EF4-FFF2-40B4-BE49-F238E27FC236}">
                <a16:creationId xmlns:a16="http://schemas.microsoft.com/office/drawing/2014/main" id="{E4F47FFC-C95F-FAD4-9C1F-D5A4F4C8B5A4}"/>
              </a:ext>
            </a:extLst>
          </p:cNvPr>
          <p:cNvSpPr/>
          <p:nvPr/>
        </p:nvSpPr>
        <p:spPr>
          <a:xfrm>
            <a:off x="4628238" y="2316694"/>
            <a:ext cx="3056708" cy="1573019"/>
          </a:xfrm>
          <a:prstGeom prst="cloudCallout">
            <a:avLst>
              <a:gd name="adj1" fmla="val 60227"/>
              <a:gd name="adj2" fmla="val 25963"/>
            </a:avLst>
          </a:prstGeom>
          <a:solidFill>
            <a:srgbClr val="FF2A2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bg1"/>
                </a:solidFill>
              </a:rPr>
              <a:t>Nature</a:t>
            </a:r>
            <a:r>
              <a:rPr lang="en-GB" sz="2200" dirty="0">
                <a:solidFill>
                  <a:schemeClr val="bg1"/>
                </a:solidFill>
              </a:rPr>
              <a:t> of science and mathemati</a:t>
            </a:r>
            <a:r>
              <a:rPr lang="en-GB" sz="2400" dirty="0">
                <a:solidFill>
                  <a:schemeClr val="bg1"/>
                </a:solidFill>
              </a:rPr>
              <a:t>cs</a:t>
            </a:r>
            <a:endParaRPr lang="en-IE" sz="2400" dirty="0">
              <a:solidFill>
                <a:schemeClr val="bg1"/>
              </a:solidFill>
            </a:endParaRPr>
          </a:p>
        </p:txBody>
      </p:sp>
      <p:sp>
        <p:nvSpPr>
          <p:cNvPr id="4" name="TextBox 3">
            <a:extLst>
              <a:ext uri="{FF2B5EF4-FFF2-40B4-BE49-F238E27FC236}">
                <a16:creationId xmlns:a16="http://schemas.microsoft.com/office/drawing/2014/main" id="{1B3CAEC9-F6F1-ED21-FF3C-A7A49DEF82C5}"/>
              </a:ext>
            </a:extLst>
          </p:cNvPr>
          <p:cNvSpPr txBox="1"/>
          <p:nvPr/>
        </p:nvSpPr>
        <p:spPr>
          <a:xfrm>
            <a:off x="654756" y="1713543"/>
            <a:ext cx="6320810" cy="523220"/>
          </a:xfrm>
          <a:prstGeom prst="rect">
            <a:avLst/>
          </a:prstGeom>
          <a:noFill/>
        </p:spPr>
        <p:txBody>
          <a:bodyPr wrap="square" rtlCol="0">
            <a:spAutoFit/>
          </a:bodyPr>
          <a:lstStyle/>
          <a:p>
            <a:r>
              <a:rPr lang="en-GB" sz="2800" b="1" dirty="0"/>
              <a:t>Themes over the years 1976-2026</a:t>
            </a:r>
            <a:endParaRPr lang="en-IE" sz="2800" b="1" dirty="0"/>
          </a:p>
        </p:txBody>
      </p:sp>
      <p:sp>
        <p:nvSpPr>
          <p:cNvPr id="5" name="Circle: Hollow 4">
            <a:extLst>
              <a:ext uri="{FF2B5EF4-FFF2-40B4-BE49-F238E27FC236}">
                <a16:creationId xmlns:a16="http://schemas.microsoft.com/office/drawing/2014/main" id="{139227A0-4434-DD04-4096-23409009845C}"/>
              </a:ext>
            </a:extLst>
          </p:cNvPr>
          <p:cNvSpPr/>
          <p:nvPr/>
        </p:nvSpPr>
        <p:spPr>
          <a:xfrm>
            <a:off x="8956582" y="4835602"/>
            <a:ext cx="2873829" cy="1324547"/>
          </a:xfrm>
          <a:prstGeom prst="donut">
            <a:avLst>
              <a:gd name="adj" fmla="val 12179"/>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TextBox 6">
            <a:extLst>
              <a:ext uri="{FF2B5EF4-FFF2-40B4-BE49-F238E27FC236}">
                <a16:creationId xmlns:a16="http://schemas.microsoft.com/office/drawing/2014/main" id="{01BC057D-92BB-91EF-90E8-CAF1C9B59F60}"/>
              </a:ext>
            </a:extLst>
          </p:cNvPr>
          <p:cNvSpPr txBox="1"/>
          <p:nvPr/>
        </p:nvSpPr>
        <p:spPr>
          <a:xfrm>
            <a:off x="757646" y="4270594"/>
            <a:ext cx="3532726" cy="1446550"/>
          </a:xfrm>
          <a:prstGeom prst="rect">
            <a:avLst/>
          </a:prstGeom>
          <a:noFill/>
          <a:ln w="57150">
            <a:solidFill>
              <a:schemeClr val="tx1"/>
            </a:solidFill>
          </a:ln>
        </p:spPr>
        <p:txBody>
          <a:bodyPr wrap="square" rtlCol="0">
            <a:spAutoFit/>
          </a:bodyPr>
          <a:lstStyle/>
          <a:p>
            <a:r>
              <a:rPr lang="en-GB" sz="2200" b="1" dirty="0"/>
              <a:t>Brief</a:t>
            </a:r>
            <a:r>
              <a:rPr lang="en-GB" sz="2200" dirty="0"/>
              <a:t>: </a:t>
            </a:r>
          </a:p>
          <a:p>
            <a:r>
              <a:rPr lang="en-GB" sz="2200" dirty="0"/>
              <a:t>Examine the </a:t>
            </a:r>
            <a:r>
              <a:rPr lang="en-GB" sz="2200" b="1" dirty="0"/>
              <a:t>profound shifts</a:t>
            </a:r>
            <a:r>
              <a:rPr lang="en-GB" sz="2200" dirty="0"/>
              <a:t> in science and mathematics education over 50 years</a:t>
            </a:r>
          </a:p>
        </p:txBody>
      </p:sp>
    </p:spTree>
    <p:extLst>
      <p:ext uri="{BB962C8B-B14F-4D97-AF65-F5344CB8AC3E}">
        <p14:creationId xmlns:p14="http://schemas.microsoft.com/office/powerpoint/2010/main" val="8146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7"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10A69-6F2E-6F3D-3AC5-962B7B40F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53F4A-874C-A2ED-3CA9-9AC865AC0089}"/>
              </a:ext>
            </a:extLst>
          </p:cNvPr>
          <p:cNvSpPr>
            <a:spLocks noGrp="1"/>
          </p:cNvSpPr>
          <p:nvPr>
            <p:ph type="title"/>
          </p:nvPr>
        </p:nvSpPr>
        <p:spPr>
          <a:xfrm>
            <a:off x="766449" y="564868"/>
            <a:ext cx="10293441" cy="561600"/>
          </a:xfrm>
        </p:spPr>
        <p:txBody>
          <a:bodyPr/>
          <a:lstStyle/>
          <a:p>
            <a:r>
              <a:rPr lang="en-GB" sz="3200" dirty="0"/>
              <a:t>Introduction (cont.)</a:t>
            </a:r>
            <a:endParaRPr lang="en-IE" sz="3200" dirty="0"/>
          </a:p>
        </p:txBody>
      </p:sp>
      <p:pic>
        <p:nvPicPr>
          <p:cNvPr id="21" name="Picture 20" descr="A black and white logo&#10;&#10;AI-generated content may be incorrect.">
            <a:extLst>
              <a:ext uri="{FF2B5EF4-FFF2-40B4-BE49-F238E27FC236}">
                <a16:creationId xmlns:a16="http://schemas.microsoft.com/office/drawing/2014/main" id="{0C958966-228B-B270-BE1A-E61890411E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pic>
        <p:nvPicPr>
          <p:cNvPr id="3" name="Picture 2" descr="A group of people sitting around a table&#10;&#10;Description automatically generated">
            <a:extLst>
              <a:ext uri="{FF2B5EF4-FFF2-40B4-BE49-F238E27FC236}">
                <a16:creationId xmlns:a16="http://schemas.microsoft.com/office/drawing/2014/main" id="{E4FD09D5-2C57-10FA-FDE5-76FA55A7751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80473" y="3798411"/>
            <a:ext cx="1545093" cy="1152382"/>
          </a:xfrm>
          <a:prstGeom prst="rect">
            <a:avLst/>
          </a:prstGeom>
        </p:spPr>
      </p:pic>
      <p:sp>
        <p:nvSpPr>
          <p:cNvPr id="10" name="Speech Bubble: Oval 9">
            <a:extLst>
              <a:ext uri="{FF2B5EF4-FFF2-40B4-BE49-F238E27FC236}">
                <a16:creationId xmlns:a16="http://schemas.microsoft.com/office/drawing/2014/main" id="{EAE1D1FC-23B3-931C-C8B0-781D0C87F841}"/>
              </a:ext>
            </a:extLst>
          </p:cNvPr>
          <p:cNvSpPr/>
          <p:nvPr/>
        </p:nvSpPr>
        <p:spPr>
          <a:xfrm>
            <a:off x="8040172" y="1810232"/>
            <a:ext cx="3485268" cy="1645124"/>
          </a:xfrm>
          <a:prstGeom prst="wedgeEllipseCallout">
            <a:avLst>
              <a:gd name="adj1" fmla="val -67222"/>
              <a:gd name="adj2" fmla="val 7025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Implementation / enactment of </a:t>
            </a:r>
            <a:r>
              <a:rPr lang="en-GB" sz="2000" b="1" dirty="0">
                <a:solidFill>
                  <a:schemeClr val="tx1"/>
                </a:solidFill>
              </a:rPr>
              <a:t>curriculum</a:t>
            </a:r>
            <a:r>
              <a:rPr lang="en-GB" sz="2000" dirty="0">
                <a:solidFill>
                  <a:schemeClr val="tx1"/>
                </a:solidFill>
              </a:rPr>
              <a:t> (and focus on assessment)</a:t>
            </a:r>
            <a:endParaRPr lang="en-IE" sz="2000" dirty="0">
              <a:solidFill>
                <a:schemeClr val="tx1"/>
              </a:solidFill>
            </a:endParaRPr>
          </a:p>
        </p:txBody>
      </p:sp>
      <p:sp>
        <p:nvSpPr>
          <p:cNvPr id="14" name="Speech Bubble: Rectangle with Corners Rounded 13">
            <a:extLst>
              <a:ext uri="{FF2B5EF4-FFF2-40B4-BE49-F238E27FC236}">
                <a16:creationId xmlns:a16="http://schemas.microsoft.com/office/drawing/2014/main" id="{22416E67-A973-4760-8EAB-3B11BDAF33B0}"/>
              </a:ext>
            </a:extLst>
          </p:cNvPr>
          <p:cNvSpPr/>
          <p:nvPr/>
        </p:nvSpPr>
        <p:spPr>
          <a:xfrm>
            <a:off x="9094976" y="3958663"/>
            <a:ext cx="2779873" cy="1031966"/>
          </a:xfrm>
          <a:prstGeom prst="wedgeRoundRectCallout">
            <a:avLst>
              <a:gd name="adj1" fmla="val -88226"/>
              <a:gd name="adj2" fmla="val 10602"/>
              <a:gd name="adj3" fmla="val 16667"/>
            </a:avLst>
          </a:prstGeom>
          <a:solidFill>
            <a:srgbClr val="3B3B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Teachers’ approaches </a:t>
            </a:r>
            <a:r>
              <a:rPr lang="en-GB" sz="2000" dirty="0">
                <a:solidFill>
                  <a:schemeClr val="bg1"/>
                </a:solidFill>
              </a:rPr>
              <a:t>to </a:t>
            </a:r>
            <a:r>
              <a:rPr lang="en-GB" sz="2000" b="1" dirty="0">
                <a:solidFill>
                  <a:schemeClr val="bg1"/>
                </a:solidFill>
              </a:rPr>
              <a:t>T&amp;L</a:t>
            </a:r>
            <a:endParaRPr lang="en-IE" sz="2000" b="1" dirty="0">
              <a:solidFill>
                <a:schemeClr val="bg1"/>
              </a:solidFill>
            </a:endParaRPr>
          </a:p>
        </p:txBody>
      </p:sp>
      <p:sp>
        <p:nvSpPr>
          <p:cNvPr id="15" name="Speech Bubble: Rectangle 14">
            <a:extLst>
              <a:ext uri="{FF2B5EF4-FFF2-40B4-BE49-F238E27FC236}">
                <a16:creationId xmlns:a16="http://schemas.microsoft.com/office/drawing/2014/main" id="{EE3C6413-D883-00E8-9C35-B669DDE99413}"/>
              </a:ext>
            </a:extLst>
          </p:cNvPr>
          <p:cNvSpPr/>
          <p:nvPr/>
        </p:nvSpPr>
        <p:spPr>
          <a:xfrm>
            <a:off x="2196077" y="4789508"/>
            <a:ext cx="3243945" cy="1231124"/>
          </a:xfrm>
          <a:prstGeom prst="wedgeRectCallout">
            <a:avLst>
              <a:gd name="adj1" fmla="val 76356"/>
              <a:gd name="adj2" fmla="val -45085"/>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Interpretation of </a:t>
            </a:r>
            <a:r>
              <a:rPr lang="en-GB" sz="2000" dirty="0">
                <a:solidFill>
                  <a:schemeClr val="tx1"/>
                </a:solidFill>
              </a:rPr>
              <a:t>international</a:t>
            </a:r>
            <a:r>
              <a:rPr lang="en-GB" sz="2000" i="1" dirty="0">
                <a:solidFill>
                  <a:schemeClr val="tx1"/>
                </a:solidFill>
              </a:rPr>
              <a:t> </a:t>
            </a:r>
            <a:r>
              <a:rPr lang="en-GB" sz="2000" b="1" dirty="0">
                <a:solidFill>
                  <a:schemeClr val="tx1"/>
                </a:solidFill>
              </a:rPr>
              <a:t>studies</a:t>
            </a:r>
            <a:r>
              <a:rPr lang="en-GB" sz="2000" dirty="0">
                <a:solidFill>
                  <a:schemeClr val="tx1"/>
                </a:solidFill>
              </a:rPr>
              <a:t> of (curriculum and) attainment</a:t>
            </a:r>
            <a:endParaRPr lang="en-IE" sz="2000" dirty="0">
              <a:solidFill>
                <a:schemeClr val="tx1"/>
              </a:solidFill>
            </a:endParaRPr>
          </a:p>
        </p:txBody>
      </p:sp>
      <p:sp>
        <p:nvSpPr>
          <p:cNvPr id="17" name="Thought Bubble: Cloud 16">
            <a:extLst>
              <a:ext uri="{FF2B5EF4-FFF2-40B4-BE49-F238E27FC236}">
                <a16:creationId xmlns:a16="http://schemas.microsoft.com/office/drawing/2014/main" id="{F0D97A44-DEEA-4F7D-2F94-199ACBEE63BC}"/>
              </a:ext>
            </a:extLst>
          </p:cNvPr>
          <p:cNvSpPr/>
          <p:nvPr/>
        </p:nvSpPr>
        <p:spPr>
          <a:xfrm>
            <a:off x="4040308" y="2135426"/>
            <a:ext cx="3485268" cy="1645124"/>
          </a:xfrm>
          <a:prstGeom prst="cloudCallout">
            <a:avLst>
              <a:gd name="adj1" fmla="val 30794"/>
              <a:gd name="adj2" fmla="val 43541"/>
            </a:avLst>
          </a:prstGeom>
          <a:solidFill>
            <a:srgbClr val="FF2A2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Teacher beliefs about </a:t>
            </a:r>
            <a:r>
              <a:rPr lang="en-GB" sz="2000" dirty="0">
                <a:solidFill>
                  <a:schemeClr val="bg1"/>
                </a:solidFill>
              </a:rPr>
              <a:t>the</a:t>
            </a:r>
            <a:r>
              <a:rPr lang="en-GB" sz="2400" dirty="0">
                <a:solidFill>
                  <a:schemeClr val="bg1"/>
                </a:solidFill>
              </a:rPr>
              <a:t> </a:t>
            </a:r>
            <a:r>
              <a:rPr lang="en-GB" sz="2000" b="1" dirty="0">
                <a:solidFill>
                  <a:schemeClr val="bg1"/>
                </a:solidFill>
              </a:rPr>
              <a:t>nature</a:t>
            </a:r>
            <a:r>
              <a:rPr lang="en-GB" sz="2000" dirty="0">
                <a:solidFill>
                  <a:schemeClr val="bg1"/>
                </a:solidFill>
              </a:rPr>
              <a:t> of  science and  mathematics</a:t>
            </a:r>
            <a:endParaRPr lang="en-IE" sz="2000" dirty="0">
              <a:solidFill>
                <a:schemeClr val="bg1"/>
              </a:solidFill>
            </a:endParaRPr>
          </a:p>
        </p:txBody>
      </p:sp>
      <p:sp>
        <p:nvSpPr>
          <p:cNvPr id="4" name="TextBox 3">
            <a:extLst>
              <a:ext uri="{FF2B5EF4-FFF2-40B4-BE49-F238E27FC236}">
                <a16:creationId xmlns:a16="http://schemas.microsoft.com/office/drawing/2014/main" id="{A2ACFCA8-BA6C-5D7F-E6E9-1C5D6E808B33}"/>
              </a:ext>
            </a:extLst>
          </p:cNvPr>
          <p:cNvSpPr txBox="1"/>
          <p:nvPr/>
        </p:nvSpPr>
        <p:spPr>
          <a:xfrm>
            <a:off x="654112" y="1642666"/>
            <a:ext cx="4785910" cy="523220"/>
          </a:xfrm>
          <a:prstGeom prst="rect">
            <a:avLst/>
          </a:prstGeom>
          <a:noFill/>
        </p:spPr>
        <p:txBody>
          <a:bodyPr wrap="square" rtlCol="0">
            <a:spAutoFit/>
          </a:bodyPr>
          <a:lstStyle/>
          <a:p>
            <a:r>
              <a:rPr lang="en-GB" sz="2800" b="1" dirty="0"/>
              <a:t>Themes for teacher education</a:t>
            </a:r>
            <a:endParaRPr lang="en-IE" sz="2800" dirty="0"/>
          </a:p>
        </p:txBody>
      </p:sp>
      <p:sp>
        <p:nvSpPr>
          <p:cNvPr id="6" name="Thought Bubble: Cloud 5">
            <a:extLst>
              <a:ext uri="{FF2B5EF4-FFF2-40B4-BE49-F238E27FC236}">
                <a16:creationId xmlns:a16="http://schemas.microsoft.com/office/drawing/2014/main" id="{9654CE3B-7EE8-5F38-C20E-7D44A2D0F7CE}"/>
              </a:ext>
            </a:extLst>
          </p:cNvPr>
          <p:cNvSpPr/>
          <p:nvPr/>
        </p:nvSpPr>
        <p:spPr>
          <a:xfrm>
            <a:off x="6851453" y="5316817"/>
            <a:ext cx="2779873" cy="970376"/>
          </a:xfrm>
          <a:prstGeom prst="cloudCallout">
            <a:avLst>
              <a:gd name="adj1" fmla="val 25688"/>
              <a:gd name="adj2" fmla="val -73463"/>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2"/>
                </a:solidFill>
              </a:rPr>
              <a:t>Beliefs about </a:t>
            </a:r>
            <a:r>
              <a:rPr lang="en-GB" sz="2000" dirty="0">
                <a:solidFill>
                  <a:schemeClr val="bg2"/>
                </a:solidFill>
              </a:rPr>
              <a:t>T&amp;L</a:t>
            </a:r>
            <a:r>
              <a:rPr lang="en-GB" sz="2400" dirty="0">
                <a:solidFill>
                  <a:schemeClr val="bg2"/>
                </a:solidFill>
              </a:rPr>
              <a:t> </a:t>
            </a:r>
            <a:endParaRPr lang="en-IE" sz="2400" dirty="0">
              <a:solidFill>
                <a:schemeClr val="bg2"/>
              </a:solidFill>
            </a:endParaRPr>
          </a:p>
        </p:txBody>
      </p:sp>
      <p:sp>
        <p:nvSpPr>
          <p:cNvPr id="5" name="TextBox 4">
            <a:extLst>
              <a:ext uri="{FF2B5EF4-FFF2-40B4-BE49-F238E27FC236}">
                <a16:creationId xmlns:a16="http://schemas.microsoft.com/office/drawing/2014/main" id="{15166A0C-A48E-DAC8-8C89-AEB4D80C7035}"/>
              </a:ext>
            </a:extLst>
          </p:cNvPr>
          <p:cNvSpPr txBox="1"/>
          <p:nvPr/>
        </p:nvSpPr>
        <p:spPr>
          <a:xfrm>
            <a:off x="766449" y="2413333"/>
            <a:ext cx="2304129" cy="1785104"/>
          </a:xfrm>
          <a:prstGeom prst="rect">
            <a:avLst/>
          </a:prstGeom>
          <a:noFill/>
          <a:ln w="57150">
            <a:solidFill>
              <a:schemeClr val="tx1"/>
            </a:solidFill>
          </a:ln>
        </p:spPr>
        <p:txBody>
          <a:bodyPr wrap="square" rtlCol="0">
            <a:spAutoFit/>
          </a:bodyPr>
          <a:lstStyle/>
          <a:p>
            <a:pPr algn="ctr"/>
            <a:r>
              <a:rPr lang="en-GB" sz="2200" dirty="0"/>
              <a:t>A </a:t>
            </a:r>
            <a:r>
              <a:rPr lang="en-GB" sz="2200" b="1" dirty="0"/>
              <a:t>story</a:t>
            </a:r>
            <a:r>
              <a:rPr lang="en-GB" sz="2200" dirty="0"/>
              <a:t> – </a:t>
            </a:r>
          </a:p>
          <a:p>
            <a:pPr algn="ctr"/>
            <a:r>
              <a:rPr lang="en-GB" sz="2200" i="1" dirty="0"/>
              <a:t>ATEE’s and my</a:t>
            </a:r>
            <a:r>
              <a:rPr lang="en-GB" sz="2200" dirty="0"/>
              <a:t> story – with themes colour-coded</a:t>
            </a:r>
            <a:endParaRPr lang="en-IE" sz="2200" dirty="0"/>
          </a:p>
        </p:txBody>
      </p:sp>
    </p:spTree>
    <p:extLst>
      <p:ext uri="{BB962C8B-B14F-4D97-AF65-F5344CB8AC3E}">
        <p14:creationId xmlns:p14="http://schemas.microsoft.com/office/powerpoint/2010/main" val="102895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7" grpId="0" animBg="1"/>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24F28-AE5E-3F60-58E9-A735D13FA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1A0D9-687F-8DE6-9C48-8B5048EF42E2}"/>
              </a:ext>
            </a:extLst>
          </p:cNvPr>
          <p:cNvSpPr>
            <a:spLocks noGrp="1"/>
          </p:cNvSpPr>
          <p:nvPr>
            <p:ph type="title"/>
          </p:nvPr>
        </p:nvSpPr>
        <p:spPr>
          <a:xfrm>
            <a:off x="487680" y="513687"/>
            <a:ext cx="10421685" cy="561600"/>
          </a:xfrm>
        </p:spPr>
        <p:txBody>
          <a:bodyPr/>
          <a:lstStyle/>
          <a:p>
            <a:r>
              <a:rPr lang="en-GB" sz="3600" dirty="0"/>
              <a:t>2. Background: “Ah yes, I remember it well”</a:t>
            </a:r>
            <a:endParaRPr lang="en-IE" sz="3600" dirty="0"/>
          </a:p>
        </p:txBody>
      </p:sp>
      <p:pic>
        <p:nvPicPr>
          <p:cNvPr id="4" name="Picture 3" descr="A close-up of a person&#10;&#10;Description automatically generated">
            <a:extLst>
              <a:ext uri="{FF2B5EF4-FFF2-40B4-BE49-F238E27FC236}">
                <a16:creationId xmlns:a16="http://schemas.microsoft.com/office/drawing/2014/main" id="{27E409C0-5F2C-2748-4EDD-EE4C16295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580" y="2638697"/>
            <a:ext cx="1369115" cy="2036436"/>
          </a:xfrm>
          <a:prstGeom prst="rect">
            <a:avLst/>
          </a:prstGeom>
        </p:spPr>
      </p:pic>
      <p:pic>
        <p:nvPicPr>
          <p:cNvPr id="5" name="Picture 4" descr="A black and white logo&#10;&#10;AI-generated content may be incorrect.">
            <a:extLst>
              <a:ext uri="{FF2B5EF4-FFF2-40B4-BE49-F238E27FC236}">
                <a16:creationId xmlns:a16="http://schemas.microsoft.com/office/drawing/2014/main" id="{B8837DB0-A4B6-9FB0-1A83-6B0FC55DC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sp>
        <p:nvSpPr>
          <p:cNvPr id="7" name="Speech Bubble: Rectangle with Corners Rounded 6">
            <a:extLst>
              <a:ext uri="{FF2B5EF4-FFF2-40B4-BE49-F238E27FC236}">
                <a16:creationId xmlns:a16="http://schemas.microsoft.com/office/drawing/2014/main" id="{DDDF6983-F5F8-888B-5E0A-CA73F2952C96}"/>
              </a:ext>
            </a:extLst>
          </p:cNvPr>
          <p:cNvSpPr/>
          <p:nvPr/>
        </p:nvSpPr>
        <p:spPr>
          <a:xfrm>
            <a:off x="4453153" y="1800710"/>
            <a:ext cx="7251167" cy="4379311"/>
          </a:xfrm>
          <a:prstGeom prst="wedgeRoundRectCallout">
            <a:avLst>
              <a:gd name="adj1" fmla="val -71963"/>
              <a:gd name="adj2" fmla="val -11214"/>
              <a:gd name="adj3" fmla="val 16667"/>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a:p>
            <a:pPr algn="ctr"/>
            <a:r>
              <a:rPr lang="en-GB" sz="2400" dirty="0">
                <a:solidFill>
                  <a:schemeClr val="tx1"/>
                </a:solidFill>
              </a:rPr>
              <a:t>Undergraduate / graduate degrees in Mathematics </a:t>
            </a:r>
          </a:p>
          <a:p>
            <a:pPr algn="ctr"/>
            <a:endParaRPr lang="en-GB" sz="800" dirty="0">
              <a:solidFill>
                <a:schemeClr val="tx1"/>
              </a:solidFill>
            </a:endParaRPr>
          </a:p>
          <a:p>
            <a:pPr algn="ctr"/>
            <a:r>
              <a:rPr lang="en-GB" sz="2400" dirty="0">
                <a:solidFill>
                  <a:schemeClr val="tx1"/>
                </a:solidFill>
              </a:rPr>
              <a:t>Secondary Mathematics teacher (1970!)</a:t>
            </a:r>
          </a:p>
          <a:p>
            <a:pPr algn="ctr"/>
            <a:endParaRPr lang="en-GB" sz="800" dirty="0">
              <a:solidFill>
                <a:schemeClr val="tx1"/>
              </a:solidFill>
            </a:endParaRPr>
          </a:p>
          <a:p>
            <a:pPr algn="ctr"/>
            <a:r>
              <a:rPr lang="en-GB" sz="2400" i="1" dirty="0">
                <a:solidFill>
                  <a:schemeClr val="tx1"/>
                </a:solidFill>
              </a:rPr>
              <a:t>M.Ed. thesis on an Irish integrated science curriculum innovation project</a:t>
            </a:r>
          </a:p>
          <a:p>
            <a:pPr algn="ctr"/>
            <a:endParaRPr lang="en-GB" sz="800" dirty="0">
              <a:solidFill>
                <a:schemeClr val="tx1"/>
              </a:solidFill>
            </a:endParaRPr>
          </a:p>
          <a:p>
            <a:pPr algn="ctr"/>
            <a:r>
              <a:rPr lang="en-GB" sz="2400" dirty="0">
                <a:solidFill>
                  <a:schemeClr val="tx1"/>
                </a:solidFill>
              </a:rPr>
              <a:t>Lecturer / researcher in (mainly) Mathematics Education, 1973 - …</a:t>
            </a:r>
          </a:p>
          <a:p>
            <a:pPr algn="ctr"/>
            <a:endParaRPr lang="en-GB" sz="800" dirty="0">
              <a:solidFill>
                <a:schemeClr val="tx1"/>
              </a:solidFill>
            </a:endParaRPr>
          </a:p>
          <a:p>
            <a:pPr algn="ctr"/>
            <a:r>
              <a:rPr lang="en-GB" sz="2400" dirty="0">
                <a:solidFill>
                  <a:schemeClr val="tx1"/>
                </a:solidFill>
              </a:rPr>
              <a:t>Member of ATEE from 1981 (</a:t>
            </a:r>
            <a:r>
              <a:rPr lang="en-GB" sz="2400" i="1" dirty="0">
                <a:solidFill>
                  <a:schemeClr val="tx1"/>
                </a:solidFill>
              </a:rPr>
              <a:t>initially Digital Technology group</a:t>
            </a:r>
            <a:r>
              <a:rPr lang="en-GB" sz="2400" dirty="0">
                <a:solidFill>
                  <a:schemeClr val="tx1"/>
                </a:solidFill>
              </a:rPr>
              <a:t>)</a:t>
            </a:r>
          </a:p>
          <a:p>
            <a:pPr algn="ctr"/>
            <a:endParaRPr lang="en-GB" sz="800" dirty="0">
              <a:solidFill>
                <a:schemeClr val="tx1"/>
              </a:solidFill>
            </a:endParaRPr>
          </a:p>
          <a:p>
            <a:pPr algn="ctr"/>
            <a:r>
              <a:rPr lang="en-GB" sz="2400" dirty="0">
                <a:solidFill>
                  <a:schemeClr val="tx1"/>
                </a:solidFill>
              </a:rPr>
              <a:t>Worked with Irish and also international (TIMSS &amp; PISA) curriculum / assessment groups, 1976 - … </a:t>
            </a:r>
          </a:p>
          <a:p>
            <a:pPr algn="ctr"/>
            <a:endParaRPr lang="en-GB" sz="800" dirty="0">
              <a:solidFill>
                <a:schemeClr val="tx1"/>
              </a:solidFill>
            </a:endParaRPr>
          </a:p>
        </p:txBody>
      </p:sp>
      <p:sp>
        <p:nvSpPr>
          <p:cNvPr id="8" name="TextBox 7">
            <a:extLst>
              <a:ext uri="{FF2B5EF4-FFF2-40B4-BE49-F238E27FC236}">
                <a16:creationId xmlns:a16="http://schemas.microsoft.com/office/drawing/2014/main" id="{BD26593C-95E4-A57E-DBAB-9873CB960C48}"/>
              </a:ext>
            </a:extLst>
          </p:cNvPr>
          <p:cNvSpPr txBox="1"/>
          <p:nvPr/>
        </p:nvSpPr>
        <p:spPr>
          <a:xfrm>
            <a:off x="487680" y="1642666"/>
            <a:ext cx="3287486" cy="523220"/>
          </a:xfrm>
          <a:prstGeom prst="rect">
            <a:avLst/>
          </a:prstGeom>
          <a:noFill/>
        </p:spPr>
        <p:txBody>
          <a:bodyPr wrap="square" rtlCol="0">
            <a:spAutoFit/>
          </a:bodyPr>
          <a:lstStyle/>
          <a:p>
            <a:r>
              <a:rPr lang="en-GB" sz="2800" b="1" dirty="0"/>
              <a:t>Elizabeth Oldham</a:t>
            </a:r>
            <a:endParaRPr lang="en-IE" sz="2800" dirty="0"/>
          </a:p>
        </p:txBody>
      </p:sp>
    </p:spTree>
    <p:extLst>
      <p:ext uri="{BB962C8B-B14F-4D97-AF65-F5344CB8AC3E}">
        <p14:creationId xmlns:p14="http://schemas.microsoft.com/office/powerpoint/2010/main" val="60488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66FF0-93FA-336B-BA37-161B6D2F2012}"/>
            </a:ext>
          </a:extLst>
        </p:cNvPr>
        <p:cNvGrpSpPr/>
        <p:nvPr/>
      </p:nvGrpSpPr>
      <p:grpSpPr>
        <a:xfrm>
          <a:off x="0" y="0"/>
          <a:ext cx="0" cy="0"/>
          <a:chOff x="0" y="0"/>
          <a:chExt cx="0" cy="0"/>
        </a:xfrm>
      </p:grpSpPr>
      <p:pic>
        <p:nvPicPr>
          <p:cNvPr id="4" name="Picture 3" descr="A close-up of a person&#10;&#10;Description automatically generated">
            <a:extLst>
              <a:ext uri="{FF2B5EF4-FFF2-40B4-BE49-F238E27FC236}">
                <a16:creationId xmlns:a16="http://schemas.microsoft.com/office/drawing/2014/main" id="{5D7CB267-2D4E-FA18-7A62-E85543310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797" y="1816546"/>
            <a:ext cx="904100" cy="1344768"/>
          </a:xfrm>
          <a:prstGeom prst="rect">
            <a:avLst/>
          </a:prstGeom>
        </p:spPr>
      </p:pic>
      <p:pic>
        <p:nvPicPr>
          <p:cNvPr id="5" name="Picture 4" descr="A black and white logo&#10;&#10;AI-generated content may be incorrect.">
            <a:extLst>
              <a:ext uri="{FF2B5EF4-FFF2-40B4-BE49-F238E27FC236}">
                <a16:creationId xmlns:a16="http://schemas.microsoft.com/office/drawing/2014/main" id="{C9621BDD-1A9D-158B-0476-1D3C1E0599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948" y="302523"/>
            <a:ext cx="2982901" cy="994300"/>
          </a:xfrm>
          <a:prstGeom prst="rect">
            <a:avLst/>
          </a:prstGeom>
        </p:spPr>
      </p:pic>
      <p:sp>
        <p:nvSpPr>
          <p:cNvPr id="8" name="Content Placeholder 2">
            <a:extLst>
              <a:ext uri="{FF2B5EF4-FFF2-40B4-BE49-F238E27FC236}">
                <a16:creationId xmlns:a16="http://schemas.microsoft.com/office/drawing/2014/main" id="{D3DE8D35-80F2-9806-4844-AFC7EA133B29}"/>
              </a:ext>
            </a:extLst>
          </p:cNvPr>
          <p:cNvSpPr txBox="1">
            <a:spLocks/>
          </p:cNvSpPr>
          <p:nvPr/>
        </p:nvSpPr>
        <p:spPr>
          <a:xfrm>
            <a:off x="1502326" y="1638583"/>
            <a:ext cx="8444095" cy="4700544"/>
          </a:xfrm>
          <a:prstGeom prst="rect">
            <a:avLst/>
          </a:prstGeom>
        </p:spPr>
        <p:txBody>
          <a:bodyPr>
            <a:normAutofit/>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i="1" dirty="0"/>
              <a:t>My </a:t>
            </a:r>
            <a:r>
              <a:rPr lang="en-GB" sz="2800" i="1" dirty="0">
                <a:solidFill>
                  <a:schemeClr val="bg1"/>
                </a:solidFill>
                <a:highlight>
                  <a:srgbClr val="FF2A2A"/>
                </a:highlight>
              </a:rPr>
              <a:t>beliefs</a:t>
            </a:r>
            <a:r>
              <a:rPr lang="en-GB" sz="2800" i="1" dirty="0"/>
              <a:t> and experiences (and biases?) over time…</a:t>
            </a:r>
          </a:p>
          <a:p>
            <a:pPr lvl="1">
              <a:lnSpc>
                <a:spcPct val="110000"/>
              </a:lnSpc>
            </a:pPr>
            <a:r>
              <a:rPr lang="en-GB" sz="2400" b="1" dirty="0"/>
              <a:t>School (and home background)</a:t>
            </a:r>
            <a:r>
              <a:rPr lang="en-GB" sz="2400" dirty="0"/>
              <a:t>: mathematical theorems were </a:t>
            </a:r>
            <a:r>
              <a:rPr lang="en-GB" sz="2400" i="1" dirty="0"/>
              <a:t>true, proved</a:t>
            </a:r>
            <a:r>
              <a:rPr lang="en-GB" sz="2400" dirty="0"/>
              <a:t>, science had </a:t>
            </a:r>
            <a:r>
              <a:rPr lang="en-GB" sz="2400" i="1" dirty="0"/>
              <a:t>ideas that improved</a:t>
            </a:r>
          </a:p>
          <a:p>
            <a:pPr lvl="1">
              <a:lnSpc>
                <a:spcPct val="110000"/>
              </a:lnSpc>
            </a:pPr>
            <a:r>
              <a:rPr lang="en-GB" sz="2400" b="1" dirty="0"/>
              <a:t>Undergraduate</a:t>
            </a:r>
            <a:r>
              <a:rPr lang="en-GB" sz="2400" dirty="0"/>
              <a:t>: mathematics </a:t>
            </a:r>
            <a:r>
              <a:rPr lang="en-GB" sz="2400" i="1" dirty="0"/>
              <a:t>nearest to absolute truth</a:t>
            </a:r>
            <a:r>
              <a:rPr lang="en-GB" sz="2400" dirty="0"/>
              <a:t>; science </a:t>
            </a:r>
            <a:r>
              <a:rPr lang="en-GB" sz="2400" i="1" dirty="0"/>
              <a:t>theories</a:t>
            </a:r>
          </a:p>
          <a:p>
            <a:pPr lvl="1">
              <a:lnSpc>
                <a:spcPct val="110000"/>
              </a:lnSpc>
              <a:spcBef>
                <a:spcPts val="600"/>
              </a:spcBef>
            </a:pPr>
            <a:r>
              <a:rPr lang="en-GB" sz="2400" b="1" dirty="0"/>
              <a:t>Graduate</a:t>
            </a:r>
            <a:r>
              <a:rPr lang="en-GB" sz="2400" dirty="0"/>
              <a:t>: three phases, </a:t>
            </a:r>
            <a:r>
              <a:rPr lang="en-GB" sz="2400" b="1" i="1" dirty="0"/>
              <a:t>profound shifts</a:t>
            </a:r>
            <a:r>
              <a:rPr lang="en-GB" sz="2400" dirty="0"/>
              <a:t>: from </a:t>
            </a:r>
            <a:r>
              <a:rPr lang="en-GB" sz="2400" i="1" dirty="0"/>
              <a:t>philosophies of mathematics</a:t>
            </a:r>
            <a:r>
              <a:rPr lang="en-GB" sz="2400" dirty="0"/>
              <a:t>, via (French) </a:t>
            </a:r>
            <a:r>
              <a:rPr lang="en-GB" sz="2400" i="1" dirty="0" err="1">
                <a:hlinkClick r:id="" action="ppaction://hlinkshowjump?jump=nextslide"/>
              </a:rPr>
              <a:t>Bourbakiste</a:t>
            </a:r>
            <a:r>
              <a:rPr lang="en-GB" sz="2400" i="1" dirty="0">
                <a:hlinkClick r:id="" action="ppaction://hlinkshowjump?jump=nextslide"/>
              </a:rPr>
              <a:t> “</a:t>
            </a:r>
            <a:r>
              <a:rPr lang="en-GB" sz="2400" b="1" i="1" dirty="0">
                <a:hlinkClick r:id="" action="ppaction://hlinkshowjump?jump=nextslide"/>
              </a:rPr>
              <a:t>modern mathematics</a:t>
            </a:r>
            <a:r>
              <a:rPr lang="en-GB" sz="2400" i="1" dirty="0">
                <a:hlinkClick r:id="" action="ppaction://hlinkshowjump?jump=nextslide"/>
              </a:rPr>
              <a:t>”</a:t>
            </a:r>
            <a:r>
              <a:rPr lang="en-GB" sz="2400" dirty="0"/>
              <a:t>, to mathematics being </a:t>
            </a:r>
            <a:r>
              <a:rPr lang="en-GB" sz="2400" i="1" dirty="0"/>
              <a:t>fallible</a:t>
            </a:r>
            <a:r>
              <a:rPr lang="en-GB" sz="2400" dirty="0"/>
              <a:t>, quasi-experimental (Lakatos) </a:t>
            </a:r>
          </a:p>
          <a:p>
            <a:pPr lvl="1">
              <a:lnSpc>
                <a:spcPct val="110000"/>
              </a:lnSpc>
              <a:spcBef>
                <a:spcPts val="600"/>
              </a:spcBef>
            </a:pPr>
            <a:r>
              <a:rPr lang="en-GB" sz="2400" b="1" dirty="0"/>
              <a:t>Lecturer / researcher</a:t>
            </a:r>
            <a:r>
              <a:rPr lang="en-GB" sz="2400" dirty="0"/>
              <a:t>: ongoing learning – e.g. through ATEE!</a:t>
            </a:r>
          </a:p>
          <a:p>
            <a:pPr lvl="1">
              <a:spcBef>
                <a:spcPts val="600"/>
              </a:spcBef>
            </a:pPr>
            <a:endParaRPr lang="en-GB" sz="2400" dirty="0"/>
          </a:p>
        </p:txBody>
      </p:sp>
      <p:sp>
        <p:nvSpPr>
          <p:cNvPr id="9" name="Title 8">
            <a:extLst>
              <a:ext uri="{FF2B5EF4-FFF2-40B4-BE49-F238E27FC236}">
                <a16:creationId xmlns:a16="http://schemas.microsoft.com/office/drawing/2014/main" id="{0369708C-1A9D-8FF5-5A26-EA3B56C325CA}"/>
              </a:ext>
            </a:extLst>
          </p:cNvPr>
          <p:cNvSpPr>
            <a:spLocks noGrp="1"/>
          </p:cNvSpPr>
          <p:nvPr>
            <p:ph type="title"/>
          </p:nvPr>
        </p:nvSpPr>
        <p:spPr>
          <a:xfrm>
            <a:off x="577797" y="518873"/>
            <a:ext cx="10001252" cy="561600"/>
          </a:xfrm>
        </p:spPr>
        <p:txBody>
          <a:bodyPr/>
          <a:lstStyle/>
          <a:p>
            <a:r>
              <a:rPr lang="en-GB" sz="3200" dirty="0"/>
              <a:t>Background (cont.)</a:t>
            </a:r>
            <a:endParaRPr lang="en-IE" sz="3200" dirty="0"/>
          </a:p>
        </p:txBody>
      </p:sp>
      <p:sp>
        <p:nvSpPr>
          <p:cNvPr id="15" name="Arrow: Right 14">
            <a:hlinkClick r:id="rId5" action="ppaction://hlinksldjump"/>
            <a:extLst>
              <a:ext uri="{FF2B5EF4-FFF2-40B4-BE49-F238E27FC236}">
                <a16:creationId xmlns:a16="http://schemas.microsoft.com/office/drawing/2014/main" id="{AD7BEE0F-03DE-A5A9-13C4-587F08748C17}"/>
              </a:ext>
            </a:extLst>
          </p:cNvPr>
          <p:cNvSpPr/>
          <p:nvPr/>
        </p:nvSpPr>
        <p:spPr>
          <a:xfrm>
            <a:off x="10789920" y="5799909"/>
            <a:ext cx="849086" cy="400110"/>
          </a:xfrm>
          <a:prstGeom prst="right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a:extLst>
              <a:ext uri="{FF2B5EF4-FFF2-40B4-BE49-F238E27FC236}">
                <a16:creationId xmlns:a16="http://schemas.microsoft.com/office/drawing/2014/main" id="{EBEFB6D0-43A7-0622-1DE0-E0664E4143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9226" y="3376964"/>
            <a:ext cx="667385" cy="800862"/>
          </a:xfrm>
          <a:prstGeom prst="rect">
            <a:avLst/>
          </a:prstGeom>
        </p:spPr>
      </p:pic>
      <p:pic>
        <p:nvPicPr>
          <p:cNvPr id="3" name="Picture 2">
            <a:extLst>
              <a:ext uri="{FF2B5EF4-FFF2-40B4-BE49-F238E27FC236}">
                <a16:creationId xmlns:a16="http://schemas.microsoft.com/office/drawing/2014/main" id="{FEE9BBD7-014F-EA4C-4B72-3962233703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0514" y="3280694"/>
            <a:ext cx="643272" cy="862117"/>
          </a:xfrm>
          <a:prstGeom prst="rect">
            <a:avLst/>
          </a:prstGeom>
        </p:spPr>
      </p:pic>
      <p:pic>
        <p:nvPicPr>
          <p:cNvPr id="1026" name="Picture 2" descr="Imre Lakatos - Wikipedia">
            <a:extLst>
              <a:ext uri="{FF2B5EF4-FFF2-40B4-BE49-F238E27FC236}">
                <a16:creationId xmlns:a16="http://schemas.microsoft.com/office/drawing/2014/main" id="{04AE867E-26E1-435D-7003-B645276854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49491" y="4553421"/>
            <a:ext cx="765848" cy="7658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vid Hilbert - Wikipedia">
            <a:extLst>
              <a:ext uri="{FF2B5EF4-FFF2-40B4-BE49-F238E27FC236}">
                <a16:creationId xmlns:a16="http://schemas.microsoft.com/office/drawing/2014/main" id="{315FBA3A-AA75-86AF-BA2B-3D09BE51D4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02103" y="2223086"/>
            <a:ext cx="565330" cy="7658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rtrand Russell | Biography, Essays, Philosophy, &amp; Facts ...">
            <a:extLst>
              <a:ext uri="{FF2B5EF4-FFF2-40B4-BE49-F238E27FC236}">
                <a16:creationId xmlns:a16="http://schemas.microsoft.com/office/drawing/2014/main" id="{46A9745B-3DA2-A0EA-A1AB-009730E1039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33593" y="1887843"/>
            <a:ext cx="653232" cy="864572"/>
          </a:xfrm>
          <a:prstGeom prst="rect">
            <a:avLst/>
          </a:prstGeom>
          <a:noFill/>
          <a:extLst>
            <a:ext uri="{909E8E84-426E-40DD-AFC4-6F175D3DCCD1}">
              <a14:hiddenFill xmlns:a14="http://schemas.microsoft.com/office/drawing/2010/main">
                <a:solidFill>
                  <a:srgbClr val="FFFFFF"/>
                </a:solidFill>
              </a14:hiddenFill>
            </a:ext>
          </a:extLst>
        </p:spPr>
      </p:pic>
      <p:sp>
        <p:nvSpPr>
          <p:cNvPr id="6" name="Frame 5">
            <a:extLst>
              <a:ext uri="{FF2B5EF4-FFF2-40B4-BE49-F238E27FC236}">
                <a16:creationId xmlns:a16="http://schemas.microsoft.com/office/drawing/2014/main" id="{ACF28B79-B045-59A0-6F55-0757F81ED86E}"/>
              </a:ext>
            </a:extLst>
          </p:cNvPr>
          <p:cNvSpPr/>
          <p:nvPr/>
        </p:nvSpPr>
        <p:spPr>
          <a:xfrm>
            <a:off x="9952737" y="1638583"/>
            <a:ext cx="1885244" cy="3944976"/>
          </a:xfrm>
          <a:prstGeom prst="frame">
            <a:avLst>
              <a:gd name="adj1" fmla="val 3770"/>
            </a:avLst>
          </a:prstGeom>
          <a:solidFill>
            <a:srgbClr val="FF2A2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0" name="Circle: Hollow 9">
            <a:extLst>
              <a:ext uri="{FF2B5EF4-FFF2-40B4-BE49-F238E27FC236}">
                <a16:creationId xmlns:a16="http://schemas.microsoft.com/office/drawing/2014/main" id="{283DD38D-220F-F78D-DE54-B8490086D41F}"/>
              </a:ext>
            </a:extLst>
          </p:cNvPr>
          <p:cNvSpPr/>
          <p:nvPr/>
        </p:nvSpPr>
        <p:spPr>
          <a:xfrm>
            <a:off x="7416798" y="5264573"/>
            <a:ext cx="2321448" cy="569203"/>
          </a:xfrm>
          <a:prstGeom prst="donut">
            <a:avLst>
              <a:gd name="adj" fmla="val 19407"/>
            </a:avLst>
          </a:prstGeom>
          <a:solidFill>
            <a:srgbClr val="3B3B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94096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6" grpId="0" animBg="1"/>
      <p:bldP spid="10" grpId="0" animBg="1"/>
    </p:bldLst>
  </p:timing>
</p:sld>
</file>

<file path=ppt/theme/theme1.xml><?xml version="1.0" encoding="utf-8"?>
<a:theme xmlns:a="http://schemas.openxmlformats.org/drawingml/2006/main" name="Trinity_PPT_Calibri_Option1">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46D28B95FA9A478099955AECF9BE00" ma:contentTypeVersion="2" ma:contentTypeDescription="Create a new document." ma:contentTypeScope="" ma:versionID="d77674a50bfaddfae9068ae6c4d6b4b0">
  <xsd:schema xmlns:xsd="http://www.w3.org/2001/XMLSchema" xmlns:xs="http://www.w3.org/2001/XMLSchema" xmlns:p="http://schemas.microsoft.com/office/2006/metadata/properties" xmlns:ns2="3d90adff-645d-4a96-bb27-67a7b4c9e3b3" targetNamespace="http://schemas.microsoft.com/office/2006/metadata/properties" ma:root="true" ma:fieldsID="1c3aaf59c0c79d041d8b33434594a910" ns2:_="">
    <xsd:import namespace="3d90adff-645d-4a96-bb27-67a7b4c9e3b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90adff-645d-4a96-bb27-67a7b4c9e3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6BC11E-2F33-45A7-9B26-DC5B81B6F091}">
  <ds:schemaRefs>
    <ds:schemaRef ds:uri="http://schemas.microsoft.com/sharepoint/v3/contenttype/forms"/>
  </ds:schemaRefs>
</ds:datastoreItem>
</file>

<file path=customXml/itemProps2.xml><?xml version="1.0" encoding="utf-8"?>
<ds:datastoreItem xmlns:ds="http://schemas.openxmlformats.org/officeDocument/2006/customXml" ds:itemID="{CDD0B774-0C6D-4E75-B701-1022BD8A726C}">
  <ds:schemaRefs>
    <ds:schemaRef ds:uri="3d90adff-645d-4a96-bb27-67a7b4c9e3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4D860A-CBCA-4E5B-817A-F1578FC87DA9}">
  <ds:schemaRef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3d90adff-645d-4a96-bb27-67a7b4c9e3b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38167</TotalTime>
  <Words>6423</Words>
  <Application>Microsoft Office PowerPoint</Application>
  <PresentationFormat>Widescreen</PresentationFormat>
  <Paragraphs>492</Paragraphs>
  <Slides>42</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Avenir</vt:lpstr>
      <vt:lpstr>Calibri</vt:lpstr>
      <vt:lpstr>Minion Pro</vt:lpstr>
      <vt:lpstr>Monotype Corsiva</vt:lpstr>
      <vt:lpstr>Play</vt:lpstr>
      <vt:lpstr>Times New Roman</vt:lpstr>
      <vt:lpstr>Tw Cen MT</vt:lpstr>
      <vt:lpstr>Wingdings</vt:lpstr>
      <vt:lpstr>Trinity_PPT_Calibri_Option1</vt:lpstr>
      <vt:lpstr>PowerPoint Presentation</vt:lpstr>
      <vt:lpstr>PowerPoint Presentation</vt:lpstr>
      <vt:lpstr>Context for Innovation: Fifty years of science and mathematics education through the lens of ATEE</vt:lpstr>
      <vt:lpstr>Pronunciation</vt:lpstr>
      <vt:lpstr>Outline</vt:lpstr>
      <vt:lpstr>1. Introduction: Themes for the talk</vt:lpstr>
      <vt:lpstr>Introduction (cont.)</vt:lpstr>
      <vt:lpstr>2. Background: “Ah yes, I remember it well”</vt:lpstr>
      <vt:lpstr>Background (cont.)</vt:lpstr>
      <vt:lpstr>Background (cont.)</vt:lpstr>
      <vt:lpstr>Background (cont.)</vt:lpstr>
      <vt:lpstr>3. The early years (1970s-1980s)</vt:lpstr>
      <vt:lpstr>The early years (1970s-1980s) (cont.)</vt:lpstr>
      <vt:lpstr>The early years (1970s-1980s) (cont.)</vt:lpstr>
      <vt:lpstr>The early years (1970s-1980s) (cont.)</vt:lpstr>
      <vt:lpstr>The early years (1970s-1980s) (cont.)</vt:lpstr>
      <vt:lpstr>4. The middle years (1980s-2000s)</vt:lpstr>
      <vt:lpstr>The middle years (1980s-2000s) (cont.)</vt:lpstr>
      <vt:lpstr>The middle years (1980s-2000s) (cont.)</vt:lpstr>
      <vt:lpstr>The middle years (1980s-2000s) (cont.)</vt:lpstr>
      <vt:lpstr>The middle years (1980s-2000s) (cont.)</vt:lpstr>
      <vt:lpstr>The middle years (1980s-2000s) (cont.)</vt:lpstr>
      <vt:lpstr>PowerPoint Presentation</vt:lpstr>
      <vt:lpstr>The new century: Influence of the inter-national studies (cont.)</vt:lpstr>
      <vt:lpstr>The new century: Influence of the international studies (cont.)</vt:lpstr>
      <vt:lpstr>The new century: Influence of the international studies (cont.)</vt:lpstr>
      <vt:lpstr>The new century: Influence of the international studies (cont.)</vt:lpstr>
      <vt:lpstr>The new century: Influence of the inter-national studies (cont.)</vt:lpstr>
      <vt:lpstr>6. The current period (?- ?)</vt:lpstr>
      <vt:lpstr>Go raibh maith agaibh  Thank you</vt:lpstr>
      <vt:lpstr>Who We Are</vt:lpstr>
      <vt:lpstr>Our Current RDC Project – Mathscify</vt:lpstr>
      <vt:lpstr>Get Involved</vt:lpstr>
      <vt:lpstr> ATEE Winter Conference    2026  March, 30th – April1st </vt:lpstr>
      <vt:lpstr>PowerPoint Presentation</vt:lpstr>
      <vt:lpstr>Conference Theme</vt:lpstr>
      <vt:lpstr>Academic Programme</vt:lpstr>
      <vt:lpstr>Academic Programme</vt:lpstr>
      <vt:lpstr>Social Programme</vt:lpstr>
      <vt:lpstr>A flavour of Braga</vt:lpstr>
      <vt:lpstr>The Holy Week in Braga</vt:lpstr>
      <vt:lpstr>ATEE Winter Conference 2026, UMinho, Braga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each other - Cooperative Learning</dc:title>
  <dc:creator>Ann Devitt</dc:creator>
  <cp:lastModifiedBy>Elizabeth Oldham</cp:lastModifiedBy>
  <cp:revision>601</cp:revision>
  <cp:lastPrinted>2026-02-24T20:15:25Z</cp:lastPrinted>
  <dcterms:created xsi:type="dcterms:W3CDTF">2020-09-21T05:43:35Z</dcterms:created>
  <dcterms:modified xsi:type="dcterms:W3CDTF">2026-03-15T20:41:17Z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0x0101009046D28B95FA9A478099955AECF9BE00</vt:lpwstr>
  </property>
</Properties>
</file>